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63" r:id="rId2"/>
    <p:sldId id="275" r:id="rId3"/>
    <p:sldId id="362" r:id="rId4"/>
    <p:sldId id="361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486" r:id="rId14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159"/>
    <a:srgbClr val="FF1769"/>
    <a:srgbClr val="78BA00"/>
    <a:srgbClr val="FF7D23"/>
    <a:srgbClr val="00CCFF"/>
    <a:srgbClr val="00A4EF"/>
    <a:srgbClr val="FF2E12"/>
    <a:srgbClr val="00D8CC"/>
    <a:srgbClr val="FFB900"/>
    <a:srgbClr val="720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6" autoAdjust="0"/>
    <p:restoredTop sz="94660"/>
  </p:normalViewPr>
  <p:slideViewPr>
    <p:cSldViewPr>
      <p:cViewPr varScale="1">
        <p:scale>
          <a:sx n="127" d="100"/>
          <a:sy n="127" d="100"/>
        </p:scale>
        <p:origin x="15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F713D-2246-42FE-A3B6-3BD8745EFAE4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CFCE5-F914-4E82-A033-CE6026452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0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0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17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27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28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5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609600" y="676896"/>
            <a:ext cx="1219200" cy="1274161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ayers"/>
          <p:cNvSpPr>
            <a:spLocks noChangeAspect="1" noEditPoints="1"/>
          </p:cNvSpPr>
          <p:nvPr userDrawn="1"/>
        </p:nvSpPr>
        <p:spPr bwMode="auto">
          <a:xfrm>
            <a:off x="864969" y="949931"/>
            <a:ext cx="708462" cy="728092"/>
          </a:xfrm>
          <a:custGeom>
            <a:avLst/>
            <a:gdLst>
              <a:gd name="T0" fmla="*/ 677 w 677"/>
              <a:gd name="T1" fmla="*/ 339 h 677"/>
              <a:gd name="T2" fmla="*/ 338 w 677"/>
              <a:gd name="T3" fmla="*/ 508 h 677"/>
              <a:gd name="T4" fmla="*/ 0 w 677"/>
              <a:gd name="T5" fmla="*/ 339 h 677"/>
              <a:gd name="T6" fmla="*/ 113 w 677"/>
              <a:gd name="T7" fmla="*/ 282 h 677"/>
              <a:gd name="T8" fmla="*/ 338 w 677"/>
              <a:gd name="T9" fmla="*/ 395 h 677"/>
              <a:gd name="T10" fmla="*/ 564 w 677"/>
              <a:gd name="T11" fmla="*/ 282 h 677"/>
              <a:gd name="T12" fmla="*/ 677 w 677"/>
              <a:gd name="T13" fmla="*/ 339 h 677"/>
              <a:gd name="T14" fmla="*/ 338 w 677"/>
              <a:gd name="T15" fmla="*/ 0 h 677"/>
              <a:gd name="T16" fmla="*/ 677 w 677"/>
              <a:gd name="T17" fmla="*/ 169 h 677"/>
              <a:gd name="T18" fmla="*/ 338 w 677"/>
              <a:gd name="T19" fmla="*/ 339 h 677"/>
              <a:gd name="T20" fmla="*/ 0 w 677"/>
              <a:gd name="T21" fmla="*/ 169 h 677"/>
              <a:gd name="T22" fmla="*/ 338 w 677"/>
              <a:gd name="T23" fmla="*/ 0 h 677"/>
              <a:gd name="T24" fmla="*/ 677 w 677"/>
              <a:gd name="T25" fmla="*/ 508 h 677"/>
              <a:gd name="T26" fmla="*/ 338 w 677"/>
              <a:gd name="T27" fmla="*/ 677 h 677"/>
              <a:gd name="T28" fmla="*/ 0 w 677"/>
              <a:gd name="T29" fmla="*/ 508 h 677"/>
              <a:gd name="T30" fmla="*/ 113 w 677"/>
              <a:gd name="T31" fmla="*/ 451 h 677"/>
              <a:gd name="T32" fmla="*/ 338 w 677"/>
              <a:gd name="T33" fmla="*/ 564 h 677"/>
              <a:gd name="T34" fmla="*/ 564 w 677"/>
              <a:gd name="T35" fmla="*/ 451 h 677"/>
              <a:gd name="T36" fmla="*/ 677 w 677"/>
              <a:gd name="T37" fmla="*/ 508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7" h="677">
                <a:moveTo>
                  <a:pt x="677" y="339"/>
                </a:moveTo>
                <a:lnTo>
                  <a:pt x="338" y="508"/>
                </a:lnTo>
                <a:lnTo>
                  <a:pt x="0" y="339"/>
                </a:lnTo>
                <a:lnTo>
                  <a:pt x="113" y="282"/>
                </a:lnTo>
                <a:lnTo>
                  <a:pt x="338" y="395"/>
                </a:lnTo>
                <a:lnTo>
                  <a:pt x="564" y="282"/>
                </a:lnTo>
                <a:lnTo>
                  <a:pt x="677" y="339"/>
                </a:lnTo>
                <a:close/>
                <a:moveTo>
                  <a:pt x="338" y="0"/>
                </a:moveTo>
                <a:lnTo>
                  <a:pt x="677" y="169"/>
                </a:lnTo>
                <a:lnTo>
                  <a:pt x="338" y="339"/>
                </a:lnTo>
                <a:lnTo>
                  <a:pt x="0" y="169"/>
                </a:lnTo>
                <a:lnTo>
                  <a:pt x="338" y="0"/>
                </a:lnTo>
                <a:close/>
                <a:moveTo>
                  <a:pt x="677" y="508"/>
                </a:moveTo>
                <a:lnTo>
                  <a:pt x="338" y="677"/>
                </a:lnTo>
                <a:lnTo>
                  <a:pt x="0" y="508"/>
                </a:lnTo>
                <a:lnTo>
                  <a:pt x="113" y="451"/>
                </a:lnTo>
                <a:lnTo>
                  <a:pt x="338" y="564"/>
                </a:lnTo>
                <a:lnTo>
                  <a:pt x="564" y="451"/>
                </a:lnTo>
                <a:lnTo>
                  <a:pt x="677" y="508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 userDrawn="1"/>
        </p:nvSpPr>
        <p:spPr>
          <a:xfrm>
            <a:off x="1923157" y="55982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Premium </a:t>
            </a:r>
            <a:r>
              <a:rPr lang="en-US" sz="6000" b="1" dirty="0">
                <a:solidFill>
                  <a:srgbClr val="00CCFF"/>
                </a:solidFill>
                <a:latin typeface="Segoe UI" pitchFamily="34" charset="0"/>
                <a:cs typeface="Segoe UI" pitchFamily="34" charset="0"/>
              </a:rPr>
              <a:t>METRO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133599" y="1472863"/>
            <a:ext cx="6019800" cy="0"/>
          </a:xfrm>
          <a:prstGeom prst="line">
            <a:avLst/>
          </a:prstGeom>
          <a:ln w="28575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2014974" y="1527864"/>
            <a:ext cx="6290825" cy="4231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cs typeface="Segoe UI" pitchFamily="34" charset="0"/>
              </a:rPr>
              <a:t>Multi-purpose, Business Presentation Template</a:t>
            </a:r>
          </a:p>
        </p:txBody>
      </p:sp>
      <p:sp>
        <p:nvSpPr>
          <p:cNvPr id="11" name="Right Triangle 10"/>
          <p:cNvSpPr/>
          <p:nvPr userDrawn="1"/>
        </p:nvSpPr>
        <p:spPr>
          <a:xfrm rot="10800000">
            <a:off x="7696200" y="0"/>
            <a:ext cx="1447800" cy="1527864"/>
          </a:xfrm>
          <a:prstGeom prst="rtTriangle">
            <a:avLst/>
          </a:prstGeom>
          <a:solidFill>
            <a:srgbClr val="FF1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 rot="2878057">
            <a:off x="8101828" y="294967"/>
            <a:ext cx="10270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>
                    <a:lumMod val="95000"/>
                  </a:schemeClr>
                </a:solidFill>
                <a:latin typeface="Segoe UI" pitchFamily="34" charset="0"/>
                <a:cs typeface="Segoe UI" pitchFamily="34" charset="0"/>
              </a:rPr>
              <a:t>NEW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09600" y="2514600"/>
            <a:ext cx="2514600" cy="1752600"/>
          </a:xfrm>
          <a:prstGeom prst="rect">
            <a:avLst/>
          </a:prstGeom>
          <a:solidFill>
            <a:srgbClr val="FF7D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352800" y="2514600"/>
            <a:ext cx="2438400" cy="1752600"/>
          </a:xfrm>
          <a:prstGeom prst="rect">
            <a:avLst/>
          </a:prstGeom>
          <a:solidFill>
            <a:srgbClr val="78B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6019800" y="2514600"/>
            <a:ext cx="2362200" cy="1752600"/>
          </a:xfrm>
          <a:prstGeom prst="rect">
            <a:avLst/>
          </a:prstGeom>
          <a:solidFill>
            <a:srgbClr val="00A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09600" y="4495800"/>
            <a:ext cx="2514600" cy="1752600"/>
          </a:xfrm>
          <a:prstGeom prst="rect">
            <a:avLst/>
          </a:prstGeom>
          <a:solidFill>
            <a:srgbClr val="00D8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3352800" y="4495800"/>
            <a:ext cx="2438400" cy="1752600"/>
          </a:xfrm>
          <a:prstGeom prst="rect">
            <a:avLst/>
          </a:prstGeom>
          <a:solidFill>
            <a:srgbClr val="FF1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019800" y="4495800"/>
            <a:ext cx="2362200" cy="17526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1726" y="3212068"/>
            <a:ext cx="1510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Aspect Ratio:</a:t>
            </a:r>
            <a:endParaRPr lang="en-US" sz="20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51800" y="3429000"/>
            <a:ext cx="143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4:3 </a:t>
            </a:r>
            <a:r>
              <a:rPr lang="en-US" sz="2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&amp; </a:t>
            </a:r>
            <a:r>
              <a:rPr lang="en-US" sz="2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A4</a:t>
            </a:r>
            <a:endParaRPr lang="en-US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1246762" y="3733800"/>
            <a:ext cx="1240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LETTER</a:t>
            </a:r>
            <a:endParaRPr lang="en-US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6252396" y="3276600"/>
            <a:ext cx="1215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TOP 10</a:t>
            </a:r>
            <a:endParaRPr lang="en-US" sz="28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6248428" y="3562290"/>
            <a:ext cx="1904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METRO COLOR</a:t>
            </a:r>
            <a:endParaRPr lang="en-US" sz="2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6957239" y="3810000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OPTIONS</a:t>
            </a:r>
            <a:endParaRPr lang="en-US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62000" y="5257800"/>
            <a:ext cx="13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PPTX</a:t>
            </a:r>
            <a:r>
              <a:rPr lang="en-US" sz="2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/</a:t>
            </a:r>
            <a:r>
              <a:rPr lang="en-US" sz="2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PPT</a:t>
            </a:r>
            <a:endParaRPr lang="en-US" sz="24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657696" y="4538246"/>
            <a:ext cx="147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Segoe UI Semilight" pitchFamily="34" charset="0"/>
                <a:cs typeface="Segoe UI Semilight" pitchFamily="34" charset="0"/>
              </a:rPr>
              <a:t>File Included</a:t>
            </a:r>
            <a:endParaRPr lang="en-US" sz="2000" dirty="0">
              <a:solidFill>
                <a:schemeClr val="bg1"/>
              </a:solidFill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27" name="Check File Icon"/>
          <p:cNvSpPr>
            <a:spLocks noChangeAspect="1" noEditPoints="1"/>
          </p:cNvSpPr>
          <p:nvPr userDrawn="1"/>
        </p:nvSpPr>
        <p:spPr bwMode="auto">
          <a:xfrm>
            <a:off x="2306054" y="4800600"/>
            <a:ext cx="513346" cy="609600"/>
          </a:xfrm>
          <a:custGeom>
            <a:avLst/>
            <a:gdLst>
              <a:gd name="T0" fmla="*/ 64 w 621"/>
              <a:gd name="T1" fmla="*/ 508 h 741"/>
              <a:gd name="T2" fmla="*/ 177 w 621"/>
              <a:gd name="T3" fmla="*/ 621 h 741"/>
              <a:gd name="T4" fmla="*/ 360 w 621"/>
              <a:gd name="T5" fmla="*/ 437 h 741"/>
              <a:gd name="T6" fmla="*/ 416 w 621"/>
              <a:gd name="T7" fmla="*/ 501 h 741"/>
              <a:gd name="T8" fmla="*/ 177 w 621"/>
              <a:gd name="T9" fmla="*/ 741 h 741"/>
              <a:gd name="T10" fmla="*/ 0 w 621"/>
              <a:gd name="T11" fmla="*/ 578 h 741"/>
              <a:gd name="T12" fmla="*/ 64 w 621"/>
              <a:gd name="T13" fmla="*/ 508 h 741"/>
              <a:gd name="T14" fmla="*/ 0 w 621"/>
              <a:gd name="T15" fmla="*/ 0 h 741"/>
              <a:gd name="T16" fmla="*/ 409 w 621"/>
              <a:gd name="T17" fmla="*/ 0 h 741"/>
              <a:gd name="T18" fmla="*/ 621 w 621"/>
              <a:gd name="T19" fmla="*/ 212 h 741"/>
              <a:gd name="T20" fmla="*/ 621 w 621"/>
              <a:gd name="T21" fmla="*/ 734 h 741"/>
              <a:gd name="T22" fmla="*/ 247 w 621"/>
              <a:gd name="T23" fmla="*/ 734 h 741"/>
              <a:gd name="T24" fmla="*/ 304 w 621"/>
              <a:gd name="T25" fmla="*/ 677 h 741"/>
              <a:gd name="T26" fmla="*/ 565 w 621"/>
              <a:gd name="T27" fmla="*/ 677 h 741"/>
              <a:gd name="T28" fmla="*/ 565 w 621"/>
              <a:gd name="T29" fmla="*/ 282 h 741"/>
              <a:gd name="T30" fmla="*/ 339 w 621"/>
              <a:gd name="T31" fmla="*/ 282 h 741"/>
              <a:gd name="T32" fmla="*/ 339 w 621"/>
              <a:gd name="T33" fmla="*/ 56 h 741"/>
              <a:gd name="T34" fmla="*/ 57 w 621"/>
              <a:gd name="T35" fmla="*/ 56 h 741"/>
              <a:gd name="T36" fmla="*/ 57 w 621"/>
              <a:gd name="T37" fmla="*/ 451 h 741"/>
              <a:gd name="T38" fmla="*/ 0 w 621"/>
              <a:gd name="T39" fmla="*/ 508 h 741"/>
              <a:gd name="T40" fmla="*/ 0 w 621"/>
              <a:gd name="T41" fmla="*/ 0 h 741"/>
              <a:gd name="T42" fmla="*/ 0 w 621"/>
              <a:gd name="T43" fmla="*/ 734 h 741"/>
              <a:gd name="T44" fmla="*/ 0 w 621"/>
              <a:gd name="T45" fmla="*/ 635 h 741"/>
              <a:gd name="T46" fmla="*/ 99 w 621"/>
              <a:gd name="T47" fmla="*/ 734 h 741"/>
              <a:gd name="T48" fmla="*/ 0 w 621"/>
              <a:gd name="T49" fmla="*/ 734 h 741"/>
              <a:gd name="T50" fmla="*/ 395 w 621"/>
              <a:gd name="T51" fmla="*/ 70 h 741"/>
              <a:gd name="T52" fmla="*/ 395 w 621"/>
              <a:gd name="T53" fmla="*/ 226 h 741"/>
              <a:gd name="T54" fmla="*/ 550 w 621"/>
              <a:gd name="T55" fmla="*/ 226 h 741"/>
              <a:gd name="T56" fmla="*/ 395 w 621"/>
              <a:gd name="T57" fmla="*/ 70 h 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621" h="741">
                <a:moveTo>
                  <a:pt x="64" y="508"/>
                </a:moveTo>
                <a:lnTo>
                  <a:pt x="177" y="621"/>
                </a:lnTo>
                <a:lnTo>
                  <a:pt x="360" y="437"/>
                </a:lnTo>
                <a:lnTo>
                  <a:pt x="416" y="501"/>
                </a:lnTo>
                <a:lnTo>
                  <a:pt x="177" y="741"/>
                </a:lnTo>
                <a:lnTo>
                  <a:pt x="0" y="578"/>
                </a:lnTo>
                <a:lnTo>
                  <a:pt x="64" y="508"/>
                </a:lnTo>
                <a:close/>
                <a:moveTo>
                  <a:pt x="0" y="0"/>
                </a:moveTo>
                <a:lnTo>
                  <a:pt x="409" y="0"/>
                </a:lnTo>
                <a:lnTo>
                  <a:pt x="621" y="212"/>
                </a:lnTo>
                <a:lnTo>
                  <a:pt x="621" y="734"/>
                </a:lnTo>
                <a:lnTo>
                  <a:pt x="247" y="734"/>
                </a:lnTo>
                <a:lnTo>
                  <a:pt x="304" y="677"/>
                </a:lnTo>
                <a:lnTo>
                  <a:pt x="565" y="677"/>
                </a:lnTo>
                <a:lnTo>
                  <a:pt x="565" y="282"/>
                </a:lnTo>
                <a:lnTo>
                  <a:pt x="339" y="282"/>
                </a:lnTo>
                <a:lnTo>
                  <a:pt x="339" y="56"/>
                </a:lnTo>
                <a:lnTo>
                  <a:pt x="57" y="56"/>
                </a:lnTo>
                <a:lnTo>
                  <a:pt x="57" y="451"/>
                </a:lnTo>
                <a:lnTo>
                  <a:pt x="0" y="508"/>
                </a:lnTo>
                <a:lnTo>
                  <a:pt x="0" y="0"/>
                </a:lnTo>
                <a:close/>
                <a:moveTo>
                  <a:pt x="0" y="734"/>
                </a:moveTo>
                <a:lnTo>
                  <a:pt x="0" y="635"/>
                </a:lnTo>
                <a:lnTo>
                  <a:pt x="99" y="734"/>
                </a:lnTo>
                <a:lnTo>
                  <a:pt x="0" y="734"/>
                </a:lnTo>
                <a:close/>
                <a:moveTo>
                  <a:pt x="395" y="70"/>
                </a:moveTo>
                <a:lnTo>
                  <a:pt x="395" y="226"/>
                </a:lnTo>
                <a:lnTo>
                  <a:pt x="550" y="226"/>
                </a:lnTo>
                <a:lnTo>
                  <a:pt x="395" y="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/>
          </a:p>
        </p:txBody>
      </p:sp>
      <p:sp>
        <p:nvSpPr>
          <p:cNvPr id="28" name="TextBox 27"/>
          <p:cNvSpPr txBox="1"/>
          <p:nvPr userDrawn="1"/>
        </p:nvSpPr>
        <p:spPr>
          <a:xfrm>
            <a:off x="1055111" y="5517178"/>
            <a:ext cx="130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POTX</a:t>
            </a:r>
            <a:r>
              <a:rPr lang="en-US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/</a:t>
            </a:r>
            <a:r>
              <a:rPr 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POT</a:t>
            </a:r>
            <a:endParaRPr lang="en-US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1312027" y="5734110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PSD</a:t>
            </a:r>
            <a:r>
              <a:rPr lang="en-US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/</a:t>
            </a:r>
            <a:r>
              <a:rPr lang="en-US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PNG</a:t>
            </a:r>
            <a:endParaRPr lang="en-US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Screen Icon"/>
          <p:cNvSpPr>
            <a:spLocks noChangeAspect="1" noEditPoints="1"/>
          </p:cNvSpPr>
          <p:nvPr userDrawn="1"/>
        </p:nvSpPr>
        <p:spPr bwMode="auto">
          <a:xfrm>
            <a:off x="1618457" y="2733675"/>
            <a:ext cx="496886" cy="418864"/>
          </a:xfrm>
          <a:custGeom>
            <a:avLst/>
            <a:gdLst>
              <a:gd name="T0" fmla="*/ 240 w 677"/>
              <a:gd name="T1" fmla="*/ 480 h 564"/>
              <a:gd name="T2" fmla="*/ 466 w 677"/>
              <a:gd name="T3" fmla="*/ 480 h 564"/>
              <a:gd name="T4" fmla="*/ 508 w 677"/>
              <a:gd name="T5" fmla="*/ 564 h 564"/>
              <a:gd name="T6" fmla="*/ 198 w 677"/>
              <a:gd name="T7" fmla="*/ 564 h 564"/>
              <a:gd name="T8" fmla="*/ 240 w 677"/>
              <a:gd name="T9" fmla="*/ 480 h 564"/>
              <a:gd name="T10" fmla="*/ 56 w 677"/>
              <a:gd name="T11" fmla="*/ 0 h 564"/>
              <a:gd name="T12" fmla="*/ 621 w 677"/>
              <a:gd name="T13" fmla="*/ 0 h 564"/>
              <a:gd name="T14" fmla="*/ 677 w 677"/>
              <a:gd name="T15" fmla="*/ 56 h 564"/>
              <a:gd name="T16" fmla="*/ 677 w 677"/>
              <a:gd name="T17" fmla="*/ 395 h 564"/>
              <a:gd name="T18" fmla="*/ 621 w 677"/>
              <a:gd name="T19" fmla="*/ 451 h 564"/>
              <a:gd name="T20" fmla="*/ 56 w 677"/>
              <a:gd name="T21" fmla="*/ 451 h 564"/>
              <a:gd name="T22" fmla="*/ 0 w 677"/>
              <a:gd name="T23" fmla="*/ 395 h 564"/>
              <a:gd name="T24" fmla="*/ 0 w 677"/>
              <a:gd name="T25" fmla="*/ 56 h 564"/>
              <a:gd name="T26" fmla="*/ 56 w 677"/>
              <a:gd name="T27" fmla="*/ 0 h 564"/>
              <a:gd name="T28" fmla="*/ 71 w 677"/>
              <a:gd name="T29" fmla="*/ 56 h 564"/>
              <a:gd name="T30" fmla="*/ 71 w 677"/>
              <a:gd name="T31" fmla="*/ 395 h 564"/>
              <a:gd name="T32" fmla="*/ 607 w 677"/>
              <a:gd name="T33" fmla="*/ 395 h 564"/>
              <a:gd name="T34" fmla="*/ 607 w 677"/>
              <a:gd name="T35" fmla="*/ 56 h 564"/>
              <a:gd name="T36" fmla="*/ 71 w 677"/>
              <a:gd name="T37" fmla="*/ 56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77" h="564">
                <a:moveTo>
                  <a:pt x="240" y="480"/>
                </a:moveTo>
                <a:lnTo>
                  <a:pt x="466" y="480"/>
                </a:lnTo>
                <a:lnTo>
                  <a:pt x="508" y="564"/>
                </a:lnTo>
                <a:lnTo>
                  <a:pt x="198" y="564"/>
                </a:lnTo>
                <a:lnTo>
                  <a:pt x="240" y="480"/>
                </a:lnTo>
                <a:close/>
                <a:moveTo>
                  <a:pt x="56" y="0"/>
                </a:moveTo>
                <a:lnTo>
                  <a:pt x="621" y="0"/>
                </a:lnTo>
                <a:cubicBezTo>
                  <a:pt x="652" y="0"/>
                  <a:pt x="677" y="25"/>
                  <a:pt x="677" y="56"/>
                </a:cubicBezTo>
                <a:lnTo>
                  <a:pt x="677" y="395"/>
                </a:lnTo>
                <a:cubicBezTo>
                  <a:pt x="677" y="426"/>
                  <a:pt x="652" y="451"/>
                  <a:pt x="621" y="451"/>
                </a:cubicBezTo>
                <a:lnTo>
                  <a:pt x="56" y="451"/>
                </a:lnTo>
                <a:cubicBezTo>
                  <a:pt x="25" y="451"/>
                  <a:pt x="0" y="426"/>
                  <a:pt x="0" y="395"/>
                </a:cubicBezTo>
                <a:lnTo>
                  <a:pt x="0" y="56"/>
                </a:lnTo>
                <a:cubicBezTo>
                  <a:pt x="0" y="25"/>
                  <a:pt x="25" y="0"/>
                  <a:pt x="56" y="0"/>
                </a:cubicBezTo>
                <a:close/>
                <a:moveTo>
                  <a:pt x="71" y="56"/>
                </a:moveTo>
                <a:lnTo>
                  <a:pt x="71" y="395"/>
                </a:lnTo>
                <a:lnTo>
                  <a:pt x="607" y="395"/>
                </a:lnTo>
                <a:lnTo>
                  <a:pt x="607" y="56"/>
                </a:lnTo>
                <a:lnTo>
                  <a:pt x="71" y="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/>
          </a:p>
        </p:txBody>
      </p:sp>
      <p:sp>
        <p:nvSpPr>
          <p:cNvPr id="31" name="Search Icon"/>
          <p:cNvSpPr>
            <a:spLocks noChangeAspect="1" noEditPoints="1"/>
          </p:cNvSpPr>
          <p:nvPr userDrawn="1"/>
        </p:nvSpPr>
        <p:spPr bwMode="auto">
          <a:xfrm rot="16200000">
            <a:off x="7318678" y="2764614"/>
            <a:ext cx="737108" cy="744064"/>
          </a:xfrm>
          <a:custGeom>
            <a:avLst/>
            <a:gdLst>
              <a:gd name="T0" fmla="*/ 22 w 591"/>
              <a:gd name="T1" fmla="*/ 483 h 592"/>
              <a:gd name="T2" fmla="*/ 170 w 591"/>
              <a:gd name="T3" fmla="*/ 338 h 592"/>
              <a:gd name="T4" fmla="*/ 147 w 591"/>
              <a:gd name="T5" fmla="*/ 226 h 592"/>
              <a:gd name="T6" fmla="*/ 366 w 591"/>
              <a:gd name="T7" fmla="*/ 0 h 592"/>
              <a:gd name="T8" fmla="*/ 591 w 591"/>
              <a:gd name="T9" fmla="*/ 226 h 592"/>
              <a:gd name="T10" fmla="*/ 366 w 591"/>
              <a:gd name="T11" fmla="*/ 444 h 592"/>
              <a:gd name="T12" fmla="*/ 258 w 591"/>
              <a:gd name="T13" fmla="*/ 424 h 592"/>
              <a:gd name="T14" fmla="*/ 108 w 591"/>
              <a:gd name="T15" fmla="*/ 570 h 592"/>
              <a:gd name="T16" fmla="*/ 22 w 591"/>
              <a:gd name="T17" fmla="*/ 570 h 592"/>
              <a:gd name="T18" fmla="*/ 22 w 591"/>
              <a:gd name="T19" fmla="*/ 483 h 592"/>
              <a:gd name="T20" fmla="*/ 366 w 591"/>
              <a:gd name="T21" fmla="*/ 84 h 592"/>
              <a:gd name="T22" fmla="*/ 225 w 591"/>
              <a:gd name="T23" fmla="*/ 226 h 592"/>
              <a:gd name="T24" fmla="*/ 366 w 591"/>
              <a:gd name="T25" fmla="*/ 367 h 592"/>
              <a:gd name="T26" fmla="*/ 507 w 591"/>
              <a:gd name="T27" fmla="*/ 226 h 592"/>
              <a:gd name="T28" fmla="*/ 366 w 591"/>
              <a:gd name="T29" fmla="*/ 84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91" h="592">
                <a:moveTo>
                  <a:pt x="22" y="483"/>
                </a:moveTo>
                <a:lnTo>
                  <a:pt x="170" y="338"/>
                </a:lnTo>
                <a:cubicBezTo>
                  <a:pt x="151" y="305"/>
                  <a:pt x="147" y="267"/>
                  <a:pt x="147" y="226"/>
                </a:cubicBezTo>
                <a:cubicBezTo>
                  <a:pt x="147" y="101"/>
                  <a:pt x="241" y="0"/>
                  <a:pt x="366" y="0"/>
                </a:cubicBezTo>
                <a:cubicBezTo>
                  <a:pt x="490" y="0"/>
                  <a:pt x="591" y="101"/>
                  <a:pt x="591" y="226"/>
                </a:cubicBezTo>
                <a:cubicBezTo>
                  <a:pt x="591" y="350"/>
                  <a:pt x="490" y="444"/>
                  <a:pt x="366" y="444"/>
                </a:cubicBezTo>
                <a:cubicBezTo>
                  <a:pt x="327" y="444"/>
                  <a:pt x="290" y="441"/>
                  <a:pt x="258" y="424"/>
                </a:cubicBezTo>
                <a:lnTo>
                  <a:pt x="108" y="570"/>
                </a:lnTo>
                <a:cubicBezTo>
                  <a:pt x="86" y="592"/>
                  <a:pt x="44" y="592"/>
                  <a:pt x="22" y="570"/>
                </a:cubicBezTo>
                <a:cubicBezTo>
                  <a:pt x="0" y="548"/>
                  <a:pt x="0" y="505"/>
                  <a:pt x="22" y="483"/>
                </a:cubicBezTo>
                <a:close/>
                <a:moveTo>
                  <a:pt x="366" y="84"/>
                </a:moveTo>
                <a:cubicBezTo>
                  <a:pt x="288" y="84"/>
                  <a:pt x="225" y="148"/>
                  <a:pt x="225" y="226"/>
                </a:cubicBezTo>
                <a:cubicBezTo>
                  <a:pt x="225" y="303"/>
                  <a:pt x="288" y="367"/>
                  <a:pt x="366" y="367"/>
                </a:cubicBezTo>
                <a:cubicBezTo>
                  <a:pt x="444" y="367"/>
                  <a:pt x="507" y="303"/>
                  <a:pt x="507" y="226"/>
                </a:cubicBezTo>
                <a:cubicBezTo>
                  <a:pt x="507" y="148"/>
                  <a:pt x="444" y="84"/>
                  <a:pt x="366" y="8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/>
          </a:p>
        </p:txBody>
      </p:sp>
      <p:sp>
        <p:nvSpPr>
          <p:cNvPr id="32" name="TextBox 31"/>
          <p:cNvSpPr txBox="1"/>
          <p:nvPr userDrawn="1"/>
        </p:nvSpPr>
        <p:spPr>
          <a:xfrm>
            <a:off x="3581400" y="5276910"/>
            <a:ext cx="2008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150+ SLIDES</a:t>
            </a:r>
            <a:endParaRPr lang="en-US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3" name="Command Line Icon"/>
          <p:cNvSpPr>
            <a:spLocks noChangeAspect="1" noEditPoints="1"/>
          </p:cNvSpPr>
          <p:nvPr userDrawn="1"/>
        </p:nvSpPr>
        <p:spPr bwMode="auto">
          <a:xfrm>
            <a:off x="3685283" y="4830619"/>
            <a:ext cx="533400" cy="452582"/>
          </a:xfrm>
          <a:custGeom>
            <a:avLst/>
            <a:gdLst>
              <a:gd name="T0" fmla="*/ 0 w 734"/>
              <a:gd name="T1" fmla="*/ 0 h 621"/>
              <a:gd name="T2" fmla="*/ 734 w 734"/>
              <a:gd name="T3" fmla="*/ 0 h 621"/>
              <a:gd name="T4" fmla="*/ 734 w 734"/>
              <a:gd name="T5" fmla="*/ 621 h 621"/>
              <a:gd name="T6" fmla="*/ 0 w 734"/>
              <a:gd name="T7" fmla="*/ 621 h 621"/>
              <a:gd name="T8" fmla="*/ 0 w 734"/>
              <a:gd name="T9" fmla="*/ 0 h 621"/>
              <a:gd name="T10" fmla="*/ 57 w 734"/>
              <a:gd name="T11" fmla="*/ 113 h 621"/>
              <a:gd name="T12" fmla="*/ 57 w 734"/>
              <a:gd name="T13" fmla="*/ 565 h 621"/>
              <a:gd name="T14" fmla="*/ 678 w 734"/>
              <a:gd name="T15" fmla="*/ 565 h 621"/>
              <a:gd name="T16" fmla="*/ 678 w 734"/>
              <a:gd name="T17" fmla="*/ 113 h 621"/>
              <a:gd name="T18" fmla="*/ 57 w 734"/>
              <a:gd name="T19" fmla="*/ 113 h 621"/>
              <a:gd name="T20" fmla="*/ 113 w 734"/>
              <a:gd name="T21" fmla="*/ 198 h 621"/>
              <a:gd name="T22" fmla="*/ 198 w 734"/>
              <a:gd name="T23" fmla="*/ 198 h 621"/>
              <a:gd name="T24" fmla="*/ 282 w 734"/>
              <a:gd name="T25" fmla="*/ 311 h 621"/>
              <a:gd name="T26" fmla="*/ 198 w 734"/>
              <a:gd name="T27" fmla="*/ 424 h 621"/>
              <a:gd name="T28" fmla="*/ 113 w 734"/>
              <a:gd name="T29" fmla="*/ 424 h 621"/>
              <a:gd name="T30" fmla="*/ 198 w 734"/>
              <a:gd name="T31" fmla="*/ 311 h 621"/>
              <a:gd name="T32" fmla="*/ 113 w 734"/>
              <a:gd name="T33" fmla="*/ 198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34" h="621">
                <a:moveTo>
                  <a:pt x="0" y="0"/>
                </a:moveTo>
                <a:lnTo>
                  <a:pt x="734" y="0"/>
                </a:lnTo>
                <a:lnTo>
                  <a:pt x="734" y="621"/>
                </a:lnTo>
                <a:lnTo>
                  <a:pt x="0" y="621"/>
                </a:lnTo>
                <a:lnTo>
                  <a:pt x="0" y="0"/>
                </a:lnTo>
                <a:close/>
                <a:moveTo>
                  <a:pt x="57" y="113"/>
                </a:moveTo>
                <a:lnTo>
                  <a:pt x="57" y="565"/>
                </a:lnTo>
                <a:lnTo>
                  <a:pt x="678" y="565"/>
                </a:lnTo>
                <a:lnTo>
                  <a:pt x="678" y="113"/>
                </a:lnTo>
                <a:lnTo>
                  <a:pt x="57" y="113"/>
                </a:lnTo>
                <a:close/>
                <a:moveTo>
                  <a:pt x="113" y="198"/>
                </a:moveTo>
                <a:lnTo>
                  <a:pt x="198" y="198"/>
                </a:lnTo>
                <a:lnTo>
                  <a:pt x="282" y="311"/>
                </a:lnTo>
                <a:lnTo>
                  <a:pt x="198" y="424"/>
                </a:lnTo>
                <a:lnTo>
                  <a:pt x="113" y="424"/>
                </a:lnTo>
                <a:lnTo>
                  <a:pt x="198" y="311"/>
                </a:lnTo>
                <a:lnTo>
                  <a:pt x="113" y="1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/>
          </a:p>
        </p:txBody>
      </p:sp>
      <p:sp>
        <p:nvSpPr>
          <p:cNvPr id="34" name="TextBox 33"/>
          <p:cNvSpPr txBox="1"/>
          <p:nvPr userDrawn="1"/>
        </p:nvSpPr>
        <p:spPr>
          <a:xfrm>
            <a:off x="4440177" y="5029200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UNIQUE</a:t>
            </a:r>
            <a:endParaRPr lang="en-US" sz="24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3581400" y="5562600"/>
            <a:ext cx="199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Segoe UI Semilight" pitchFamily="34" charset="0"/>
                <a:cs typeface="Segoe UI Semilight" pitchFamily="34" charset="0"/>
              </a:rPr>
              <a:t>PER COLOR</a:t>
            </a:r>
            <a:endParaRPr lang="en-US" sz="3200" dirty="0">
              <a:solidFill>
                <a:schemeClr val="bg1"/>
              </a:solidFill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36" name="Share Icon"/>
          <p:cNvSpPr>
            <a:spLocks noChangeAspect="1" noEditPoints="1"/>
          </p:cNvSpPr>
          <p:nvPr userDrawn="1"/>
        </p:nvSpPr>
        <p:spPr bwMode="auto">
          <a:xfrm>
            <a:off x="7010400" y="4800600"/>
            <a:ext cx="464550" cy="433988"/>
          </a:xfrm>
          <a:custGeom>
            <a:avLst/>
            <a:gdLst>
              <a:gd name="T0" fmla="*/ 113 w 847"/>
              <a:gd name="T1" fmla="*/ 282 h 790"/>
              <a:gd name="T2" fmla="*/ 226 w 847"/>
              <a:gd name="T3" fmla="*/ 395 h 790"/>
              <a:gd name="T4" fmla="*/ 183 w 847"/>
              <a:gd name="T5" fmla="*/ 483 h 790"/>
              <a:gd name="T6" fmla="*/ 438 w 847"/>
              <a:gd name="T7" fmla="*/ 677 h 790"/>
              <a:gd name="T8" fmla="*/ 485 w 847"/>
              <a:gd name="T9" fmla="*/ 789 h 790"/>
              <a:gd name="T10" fmla="*/ 452 w 847"/>
              <a:gd name="T11" fmla="*/ 790 h 790"/>
              <a:gd name="T12" fmla="*/ 71 w 847"/>
              <a:gd name="T13" fmla="*/ 500 h 790"/>
              <a:gd name="T14" fmla="*/ 0 w 847"/>
              <a:gd name="T15" fmla="*/ 395 h 790"/>
              <a:gd name="T16" fmla="*/ 113 w 847"/>
              <a:gd name="T17" fmla="*/ 282 h 790"/>
              <a:gd name="T18" fmla="*/ 579 w 847"/>
              <a:gd name="T19" fmla="*/ 0 h 790"/>
              <a:gd name="T20" fmla="*/ 692 w 847"/>
              <a:gd name="T21" fmla="*/ 113 h 790"/>
              <a:gd name="T22" fmla="*/ 579 w 847"/>
              <a:gd name="T23" fmla="*/ 226 h 790"/>
              <a:gd name="T24" fmla="*/ 466 w 847"/>
              <a:gd name="T25" fmla="*/ 113 h 790"/>
              <a:gd name="T26" fmla="*/ 452 w 847"/>
              <a:gd name="T27" fmla="*/ 113 h 790"/>
              <a:gd name="T28" fmla="*/ 200 w 847"/>
              <a:gd name="T29" fmla="*/ 267 h 790"/>
              <a:gd name="T30" fmla="*/ 113 w 847"/>
              <a:gd name="T31" fmla="*/ 240 h 790"/>
              <a:gd name="T32" fmla="*/ 87 w 847"/>
              <a:gd name="T33" fmla="*/ 242 h 790"/>
              <a:gd name="T34" fmla="*/ 452 w 847"/>
              <a:gd name="T35" fmla="*/ 0 h 790"/>
              <a:gd name="T36" fmla="*/ 535 w 847"/>
              <a:gd name="T37" fmla="*/ 9 h 790"/>
              <a:gd name="T38" fmla="*/ 579 w 847"/>
              <a:gd name="T39" fmla="*/ 0 h 790"/>
              <a:gd name="T40" fmla="*/ 593 w 847"/>
              <a:gd name="T41" fmla="*/ 564 h 790"/>
              <a:gd name="T42" fmla="*/ 659 w 847"/>
              <a:gd name="T43" fmla="*/ 586 h 790"/>
              <a:gd name="T44" fmla="*/ 734 w 847"/>
              <a:gd name="T45" fmla="*/ 395 h 790"/>
              <a:gd name="T46" fmla="*/ 681 w 847"/>
              <a:gd name="T47" fmla="*/ 230 h 790"/>
              <a:gd name="T48" fmla="*/ 734 w 847"/>
              <a:gd name="T49" fmla="*/ 118 h 790"/>
              <a:gd name="T50" fmla="*/ 847 w 847"/>
              <a:gd name="T51" fmla="*/ 395 h 790"/>
              <a:gd name="T52" fmla="*/ 703 w 847"/>
              <a:gd name="T53" fmla="*/ 699 h 790"/>
              <a:gd name="T54" fmla="*/ 593 w 847"/>
              <a:gd name="T55" fmla="*/ 790 h 790"/>
              <a:gd name="T56" fmla="*/ 480 w 847"/>
              <a:gd name="T57" fmla="*/ 677 h 790"/>
              <a:gd name="T58" fmla="*/ 593 w 847"/>
              <a:gd name="T59" fmla="*/ 564 h 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847" h="790">
                <a:moveTo>
                  <a:pt x="113" y="282"/>
                </a:moveTo>
                <a:cubicBezTo>
                  <a:pt x="175" y="282"/>
                  <a:pt x="226" y="333"/>
                  <a:pt x="226" y="395"/>
                </a:cubicBezTo>
                <a:cubicBezTo>
                  <a:pt x="226" y="431"/>
                  <a:pt x="209" y="462"/>
                  <a:pt x="183" y="483"/>
                </a:cubicBezTo>
                <a:cubicBezTo>
                  <a:pt x="219" y="591"/>
                  <a:pt x="319" y="671"/>
                  <a:pt x="438" y="677"/>
                </a:cubicBezTo>
                <a:cubicBezTo>
                  <a:pt x="438" y="721"/>
                  <a:pt x="456" y="760"/>
                  <a:pt x="485" y="789"/>
                </a:cubicBezTo>
                <a:lnTo>
                  <a:pt x="452" y="790"/>
                </a:lnTo>
                <a:cubicBezTo>
                  <a:pt x="270" y="790"/>
                  <a:pt x="116" y="667"/>
                  <a:pt x="71" y="500"/>
                </a:cubicBezTo>
                <a:cubicBezTo>
                  <a:pt x="29" y="483"/>
                  <a:pt x="0" y="442"/>
                  <a:pt x="0" y="395"/>
                </a:cubicBezTo>
                <a:cubicBezTo>
                  <a:pt x="0" y="333"/>
                  <a:pt x="51" y="282"/>
                  <a:pt x="113" y="282"/>
                </a:cubicBezTo>
                <a:close/>
                <a:moveTo>
                  <a:pt x="579" y="0"/>
                </a:moveTo>
                <a:cubicBezTo>
                  <a:pt x="641" y="0"/>
                  <a:pt x="692" y="50"/>
                  <a:pt x="692" y="113"/>
                </a:cubicBezTo>
                <a:cubicBezTo>
                  <a:pt x="692" y="175"/>
                  <a:pt x="641" y="226"/>
                  <a:pt x="579" y="226"/>
                </a:cubicBezTo>
                <a:cubicBezTo>
                  <a:pt x="516" y="226"/>
                  <a:pt x="466" y="175"/>
                  <a:pt x="466" y="113"/>
                </a:cubicBezTo>
                <a:cubicBezTo>
                  <a:pt x="461" y="113"/>
                  <a:pt x="456" y="113"/>
                  <a:pt x="452" y="113"/>
                </a:cubicBezTo>
                <a:cubicBezTo>
                  <a:pt x="342" y="113"/>
                  <a:pt x="247" y="175"/>
                  <a:pt x="200" y="267"/>
                </a:cubicBezTo>
                <a:cubicBezTo>
                  <a:pt x="175" y="250"/>
                  <a:pt x="145" y="240"/>
                  <a:pt x="113" y="240"/>
                </a:cubicBezTo>
                <a:lnTo>
                  <a:pt x="87" y="242"/>
                </a:lnTo>
                <a:cubicBezTo>
                  <a:pt x="147" y="100"/>
                  <a:pt x="288" y="0"/>
                  <a:pt x="452" y="0"/>
                </a:cubicBezTo>
                <a:cubicBezTo>
                  <a:pt x="480" y="0"/>
                  <a:pt x="508" y="3"/>
                  <a:pt x="535" y="9"/>
                </a:cubicBezTo>
                <a:cubicBezTo>
                  <a:pt x="548" y="3"/>
                  <a:pt x="563" y="0"/>
                  <a:pt x="579" y="0"/>
                </a:cubicBezTo>
                <a:close/>
                <a:moveTo>
                  <a:pt x="593" y="564"/>
                </a:moveTo>
                <a:cubicBezTo>
                  <a:pt x="618" y="564"/>
                  <a:pt x="641" y="572"/>
                  <a:pt x="659" y="586"/>
                </a:cubicBezTo>
                <a:cubicBezTo>
                  <a:pt x="706" y="536"/>
                  <a:pt x="734" y="469"/>
                  <a:pt x="734" y="395"/>
                </a:cubicBezTo>
                <a:cubicBezTo>
                  <a:pt x="734" y="333"/>
                  <a:pt x="714" y="276"/>
                  <a:pt x="681" y="230"/>
                </a:cubicBezTo>
                <a:cubicBezTo>
                  <a:pt x="712" y="202"/>
                  <a:pt x="732" y="163"/>
                  <a:pt x="734" y="118"/>
                </a:cubicBezTo>
                <a:cubicBezTo>
                  <a:pt x="804" y="190"/>
                  <a:pt x="847" y="287"/>
                  <a:pt x="847" y="395"/>
                </a:cubicBezTo>
                <a:cubicBezTo>
                  <a:pt x="847" y="517"/>
                  <a:pt x="791" y="627"/>
                  <a:pt x="703" y="699"/>
                </a:cubicBezTo>
                <a:cubicBezTo>
                  <a:pt x="693" y="751"/>
                  <a:pt x="647" y="790"/>
                  <a:pt x="593" y="790"/>
                </a:cubicBezTo>
                <a:cubicBezTo>
                  <a:pt x="530" y="790"/>
                  <a:pt x="480" y="740"/>
                  <a:pt x="480" y="677"/>
                </a:cubicBezTo>
                <a:cubicBezTo>
                  <a:pt x="480" y="615"/>
                  <a:pt x="530" y="564"/>
                  <a:pt x="593" y="56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/>
          </a:p>
        </p:txBody>
      </p:sp>
      <p:sp>
        <p:nvSpPr>
          <p:cNvPr id="37" name="TextBox 36"/>
          <p:cNvSpPr txBox="1"/>
          <p:nvPr userDrawn="1"/>
        </p:nvSpPr>
        <p:spPr>
          <a:xfrm>
            <a:off x="6212946" y="5327303"/>
            <a:ext cx="1871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UNLIMITED</a:t>
            </a:r>
            <a:endParaRPr lang="en-US" sz="2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8" name="TextBox 37"/>
          <p:cNvSpPr txBox="1"/>
          <p:nvPr userDrawn="1"/>
        </p:nvSpPr>
        <p:spPr>
          <a:xfrm>
            <a:off x="6441546" y="5634335"/>
            <a:ext cx="1788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VARATIONS</a:t>
            </a:r>
            <a:endParaRPr lang="en-US" sz="28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9" name="TextBox 38"/>
          <p:cNvSpPr txBox="1"/>
          <p:nvPr userDrawn="1"/>
        </p:nvSpPr>
        <p:spPr>
          <a:xfrm>
            <a:off x="3550887" y="3352800"/>
            <a:ext cx="204222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CHANGE </a:t>
            </a:r>
            <a:r>
              <a:rPr lang="en-US" sz="2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YOUR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3524181" y="3615898"/>
            <a:ext cx="20956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PRESENTATION</a:t>
            </a:r>
          </a:p>
        </p:txBody>
      </p:sp>
      <p:sp>
        <p:nvSpPr>
          <p:cNvPr id="41" name="Shout Icon"/>
          <p:cNvSpPr>
            <a:spLocks noChangeAspect="1" noEditPoints="1"/>
          </p:cNvSpPr>
          <p:nvPr userDrawn="1"/>
        </p:nvSpPr>
        <p:spPr bwMode="auto">
          <a:xfrm>
            <a:off x="4224835" y="2796570"/>
            <a:ext cx="694330" cy="480030"/>
          </a:xfrm>
          <a:custGeom>
            <a:avLst/>
            <a:gdLst>
              <a:gd name="T0" fmla="*/ 735 w 903"/>
              <a:gd name="T1" fmla="*/ 332 h 623"/>
              <a:gd name="T2" fmla="*/ 728 w 903"/>
              <a:gd name="T3" fmla="*/ 276 h 623"/>
              <a:gd name="T4" fmla="*/ 896 w 903"/>
              <a:gd name="T5" fmla="*/ 256 h 623"/>
              <a:gd name="T6" fmla="*/ 903 w 903"/>
              <a:gd name="T7" fmla="*/ 312 h 623"/>
              <a:gd name="T8" fmla="*/ 735 w 903"/>
              <a:gd name="T9" fmla="*/ 332 h 623"/>
              <a:gd name="T10" fmla="*/ 698 w 903"/>
              <a:gd name="T11" fmla="*/ 164 h 623"/>
              <a:gd name="T12" fmla="*/ 656 w 903"/>
              <a:gd name="T13" fmla="*/ 126 h 623"/>
              <a:gd name="T14" fmla="*/ 769 w 903"/>
              <a:gd name="T15" fmla="*/ 0 h 623"/>
              <a:gd name="T16" fmla="*/ 811 w 903"/>
              <a:gd name="T17" fmla="*/ 38 h 623"/>
              <a:gd name="T18" fmla="*/ 698 w 903"/>
              <a:gd name="T19" fmla="*/ 164 h 623"/>
              <a:gd name="T20" fmla="*/ 712 w 903"/>
              <a:gd name="T21" fmla="*/ 489 h 623"/>
              <a:gd name="T22" fmla="*/ 733 w 903"/>
              <a:gd name="T23" fmla="*/ 436 h 623"/>
              <a:gd name="T24" fmla="*/ 890 w 903"/>
              <a:gd name="T25" fmla="*/ 500 h 623"/>
              <a:gd name="T26" fmla="*/ 869 w 903"/>
              <a:gd name="T27" fmla="*/ 552 h 623"/>
              <a:gd name="T28" fmla="*/ 712 w 903"/>
              <a:gd name="T29" fmla="*/ 489 h 623"/>
              <a:gd name="T30" fmla="*/ 0 w 903"/>
              <a:gd name="T31" fmla="*/ 298 h 623"/>
              <a:gd name="T32" fmla="*/ 63 w 903"/>
              <a:gd name="T33" fmla="*/ 270 h 623"/>
              <a:gd name="T34" fmla="*/ 90 w 903"/>
              <a:gd name="T35" fmla="*/ 504 h 623"/>
              <a:gd name="T36" fmla="*/ 28 w 903"/>
              <a:gd name="T37" fmla="*/ 496 h 623"/>
              <a:gd name="T38" fmla="*/ 0 w 903"/>
              <a:gd name="T39" fmla="*/ 298 h 623"/>
              <a:gd name="T40" fmla="*/ 564 w 903"/>
              <a:gd name="T41" fmla="*/ 44 h 623"/>
              <a:gd name="T42" fmla="*/ 672 w 903"/>
              <a:gd name="T43" fmla="*/ 303 h 623"/>
              <a:gd name="T44" fmla="*/ 649 w 903"/>
              <a:gd name="T45" fmla="*/ 580 h 623"/>
              <a:gd name="T46" fmla="*/ 378 w 903"/>
              <a:gd name="T47" fmla="*/ 543 h 623"/>
              <a:gd name="T48" fmla="*/ 352 w 903"/>
              <a:gd name="T49" fmla="*/ 623 h 623"/>
              <a:gd name="T50" fmla="*/ 211 w 903"/>
              <a:gd name="T51" fmla="*/ 623 h 623"/>
              <a:gd name="T52" fmla="*/ 187 w 903"/>
              <a:gd name="T53" fmla="*/ 517 h 623"/>
              <a:gd name="T54" fmla="*/ 129 w 903"/>
              <a:gd name="T55" fmla="*/ 509 h 623"/>
              <a:gd name="T56" fmla="*/ 99 w 903"/>
              <a:gd name="T57" fmla="*/ 253 h 623"/>
              <a:gd name="T58" fmla="*/ 564 w 903"/>
              <a:gd name="T59" fmla="*/ 44 h 623"/>
              <a:gd name="T60" fmla="*/ 247 w 903"/>
              <a:gd name="T61" fmla="*/ 580 h 623"/>
              <a:gd name="T62" fmla="*/ 317 w 903"/>
              <a:gd name="T63" fmla="*/ 580 h 623"/>
              <a:gd name="T64" fmla="*/ 332 w 903"/>
              <a:gd name="T65" fmla="*/ 537 h 623"/>
              <a:gd name="T66" fmla="*/ 232 w 903"/>
              <a:gd name="T67" fmla="*/ 523 h 623"/>
              <a:gd name="T68" fmla="*/ 247 w 903"/>
              <a:gd name="T69" fmla="*/ 580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03" h="623">
                <a:moveTo>
                  <a:pt x="735" y="332"/>
                </a:moveTo>
                <a:lnTo>
                  <a:pt x="728" y="276"/>
                </a:lnTo>
                <a:lnTo>
                  <a:pt x="896" y="256"/>
                </a:lnTo>
                <a:lnTo>
                  <a:pt x="903" y="312"/>
                </a:lnTo>
                <a:lnTo>
                  <a:pt x="735" y="332"/>
                </a:lnTo>
                <a:close/>
                <a:moveTo>
                  <a:pt x="698" y="164"/>
                </a:moveTo>
                <a:lnTo>
                  <a:pt x="656" y="126"/>
                </a:lnTo>
                <a:lnTo>
                  <a:pt x="769" y="0"/>
                </a:lnTo>
                <a:lnTo>
                  <a:pt x="811" y="38"/>
                </a:lnTo>
                <a:lnTo>
                  <a:pt x="698" y="164"/>
                </a:lnTo>
                <a:close/>
                <a:moveTo>
                  <a:pt x="712" y="489"/>
                </a:moveTo>
                <a:lnTo>
                  <a:pt x="733" y="436"/>
                </a:lnTo>
                <a:lnTo>
                  <a:pt x="890" y="500"/>
                </a:lnTo>
                <a:lnTo>
                  <a:pt x="869" y="552"/>
                </a:lnTo>
                <a:lnTo>
                  <a:pt x="712" y="489"/>
                </a:lnTo>
                <a:close/>
                <a:moveTo>
                  <a:pt x="0" y="298"/>
                </a:moveTo>
                <a:lnTo>
                  <a:pt x="63" y="270"/>
                </a:lnTo>
                <a:lnTo>
                  <a:pt x="90" y="504"/>
                </a:lnTo>
                <a:lnTo>
                  <a:pt x="28" y="496"/>
                </a:lnTo>
                <a:lnTo>
                  <a:pt x="0" y="298"/>
                </a:lnTo>
                <a:close/>
                <a:moveTo>
                  <a:pt x="564" y="44"/>
                </a:moveTo>
                <a:cubicBezTo>
                  <a:pt x="611" y="129"/>
                  <a:pt x="658" y="213"/>
                  <a:pt x="672" y="303"/>
                </a:cubicBezTo>
                <a:cubicBezTo>
                  <a:pt x="686" y="392"/>
                  <a:pt x="668" y="486"/>
                  <a:pt x="649" y="580"/>
                </a:cubicBezTo>
                <a:lnTo>
                  <a:pt x="378" y="543"/>
                </a:lnTo>
                <a:lnTo>
                  <a:pt x="352" y="623"/>
                </a:lnTo>
                <a:lnTo>
                  <a:pt x="211" y="623"/>
                </a:lnTo>
                <a:lnTo>
                  <a:pt x="187" y="517"/>
                </a:lnTo>
                <a:lnTo>
                  <a:pt x="129" y="509"/>
                </a:lnTo>
                <a:lnTo>
                  <a:pt x="99" y="253"/>
                </a:lnTo>
                <a:lnTo>
                  <a:pt x="564" y="44"/>
                </a:lnTo>
                <a:close/>
                <a:moveTo>
                  <a:pt x="247" y="580"/>
                </a:moveTo>
                <a:lnTo>
                  <a:pt x="317" y="580"/>
                </a:lnTo>
                <a:lnTo>
                  <a:pt x="332" y="537"/>
                </a:lnTo>
                <a:lnTo>
                  <a:pt x="232" y="523"/>
                </a:lnTo>
                <a:lnTo>
                  <a:pt x="247" y="5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/>
          </a:p>
        </p:txBody>
      </p:sp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1913313" y="556576"/>
            <a:ext cx="6316288" cy="861061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6161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2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7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7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167D8-2F87-4071-ABFE-7AA2BCDF82E6}" type="datetimeFigureOut">
              <a:rPr lang="en-US" smtClean="0"/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A6EA-AB38-463E-800E-6E931FB3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ramusov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tbazarov@mail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74384" y="585869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2">
                    <a:lumMod val="75000"/>
                  </a:schemeClr>
                </a:solidFill>
              </a:rPr>
              <a:t>Международная научная конференция студентов, аспирантов и молодых учёных «Ломоносов-2019»</a:t>
            </a:r>
            <a:endParaRPr lang="en-US" sz="6600" b="1" dirty="0">
              <a:solidFill>
                <a:schemeClr val="bg2">
                  <a:lumMod val="7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133599" y="1472863"/>
            <a:ext cx="6019800" cy="0"/>
          </a:xfrm>
          <a:prstGeom prst="line">
            <a:avLst/>
          </a:prstGeom>
          <a:ln w="28575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4386" y="1939532"/>
            <a:ext cx="82618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/>
              <a:t>Проблема операционализации </a:t>
            </a:r>
          </a:p>
          <a:p>
            <a:pPr algn="ctr"/>
            <a:r>
              <a:rPr lang="ru-RU" sz="3200" b="1" dirty="0"/>
              <a:t>управленческой идентичности руководителя</a:t>
            </a:r>
            <a:endParaRPr lang="ru-RU" sz="3200" dirty="0"/>
          </a:p>
        </p:txBody>
      </p:sp>
      <p:sp>
        <p:nvSpPr>
          <p:cNvPr id="13" name="Right Triangle 12"/>
          <p:cNvSpPr/>
          <p:nvPr/>
        </p:nvSpPr>
        <p:spPr>
          <a:xfrm rot="10800000">
            <a:off x="7696200" y="0"/>
            <a:ext cx="1447800" cy="1527864"/>
          </a:xfrm>
          <a:prstGeom prst="rtTriangle">
            <a:avLst/>
          </a:prstGeom>
          <a:solidFill>
            <a:srgbClr val="FF1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2878057">
            <a:off x="8024725" y="233411"/>
            <a:ext cx="1181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Segoe UI" pitchFamily="34" charset="0"/>
                <a:cs typeface="Segoe UI" pitchFamily="34" charset="0"/>
              </a:rPr>
              <a:t>10 апреля</a:t>
            </a:r>
          </a:p>
          <a:p>
            <a:pPr algn="ctr"/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Segoe UI" pitchFamily="34" charset="0"/>
                <a:cs typeface="Segoe UI" pitchFamily="34" charset="0"/>
              </a:rPr>
              <a:t>2019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D8860DA0-5B2D-F446-A8C5-CCEB1CD9F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84" y="483158"/>
            <a:ext cx="1536700" cy="15113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B2208E-2691-6841-AA99-01A151D97100}"/>
              </a:ext>
            </a:extLst>
          </p:cNvPr>
          <p:cNvSpPr txBox="1"/>
          <p:nvPr/>
        </p:nvSpPr>
        <p:spPr>
          <a:xfrm>
            <a:off x="2539039" y="3307645"/>
            <a:ext cx="54408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кафедры социальной психологии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МГУ имени М.В. Ломоносова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Парамузов Александр Викторович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paramusov@gmail.com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д-р психол. наук, проф.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Базаров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Тахир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Юсупович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tbazarov@mail.ru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5355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2"/>
    </mc:Choice>
    <mc:Fallback xmlns="">
      <p:transition spd="slow" advTm="241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99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10/13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890" y="304800"/>
            <a:ext cx="6866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Пилотажное исследование: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 результат и дискуссия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306CD31-569E-9341-8F81-0A326E764D1E}"/>
              </a:ext>
            </a:extLst>
          </p:cNvPr>
          <p:cNvSpPr txBox="1"/>
          <p:nvPr/>
        </p:nvSpPr>
        <p:spPr>
          <a:xfrm>
            <a:off x="298740" y="1382286"/>
            <a:ext cx="839879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/>
              <a:t>Самооценка управленческих умений в настоящем, прошлом и будущем коррелирует с временной перспективой;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/>
              <a:t>В идеальном состоянии она в основном не является статистически значимой;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/>
              <a:t>Корреляция с Фокусированием на Ограничениях, Негативным Прошлым и Фаталистическим Настоящим не является статистически значимой;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600" dirty="0"/>
              <a:t>Негативные аспекты психологического времени мало связаны с самооценкой управленческих умений.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3F47D14-7DBB-674F-82D3-508C2159E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2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11/13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890" y="304800"/>
            <a:ext cx="682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Управленческая идентичность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на данный момент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4A021E3-2DE4-364F-A522-AC3978A68BC6}"/>
              </a:ext>
            </a:extLst>
          </p:cNvPr>
          <p:cNvSpPr txBox="1"/>
          <p:nvPr/>
        </p:nvSpPr>
        <p:spPr>
          <a:xfrm>
            <a:off x="423275" y="1166842"/>
            <a:ext cx="8311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3200" dirty="0"/>
              <a:t>Ролевой репертуар (по модели Т.Ю. Базарова: управленец, организатор, администратор, руководитель);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3200" dirty="0"/>
              <a:t>Самооценка управленческих умений;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3200" dirty="0" err="1"/>
              <a:t>Ингрупповая</a:t>
            </a:r>
            <a:r>
              <a:rPr lang="ru-RU" sz="3200" dirty="0"/>
              <a:t> идентификация (Методика измерения </a:t>
            </a:r>
            <a:r>
              <a:rPr lang="ru-RU" sz="3200" dirty="0" err="1"/>
              <a:t>ингрупповой</a:t>
            </a:r>
            <a:r>
              <a:rPr lang="ru-RU" sz="3200" dirty="0"/>
              <a:t> идентификации К. </a:t>
            </a:r>
            <a:r>
              <a:rPr lang="ru-RU" sz="3200" dirty="0" err="1"/>
              <a:t>Лича</a:t>
            </a:r>
            <a:r>
              <a:rPr lang="ru-RU" sz="3200" dirty="0"/>
              <a:t>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3200" dirty="0"/>
              <a:t>Личностные характеристики;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3200" dirty="0"/>
              <a:t>Статусы по теории Дж. </a:t>
            </a:r>
            <a:r>
              <a:rPr lang="ru-RU" sz="3200" dirty="0" err="1"/>
              <a:t>Марсиа</a:t>
            </a:r>
            <a:r>
              <a:rPr lang="ru-RU" sz="3200" dirty="0"/>
              <a:t>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00F9AE6-884B-6742-99D7-523193A56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8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12/13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890" y="304800"/>
            <a:ext cx="1610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Источники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E6D3E4E-DB38-B641-8DED-324343A1F9DD}"/>
              </a:ext>
            </a:extLst>
          </p:cNvPr>
          <p:cNvSpPr txBox="1"/>
          <p:nvPr/>
        </p:nvSpPr>
        <p:spPr>
          <a:xfrm>
            <a:off x="469106" y="1219200"/>
            <a:ext cx="83947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1. Антонова Н.В. Проблема личностной идентичности в интерпретации современного психоанализа, </a:t>
            </a:r>
            <a:r>
              <a:rPr lang="ru-RU" sz="2000" dirty="0" err="1"/>
              <a:t>интеракционизма</a:t>
            </a:r>
            <a:r>
              <a:rPr lang="ru-RU" sz="2000" dirty="0"/>
              <a:t> и когнитивной психологии // Вопросы психологии. </a:t>
            </a:r>
            <a:r>
              <a:rPr lang="en-US" sz="2000" dirty="0"/>
              <a:t>1996. № 1. </a:t>
            </a:r>
            <a:r>
              <a:rPr lang="ru-RU" sz="2000" dirty="0"/>
              <a:t>С</a:t>
            </a:r>
            <a:r>
              <a:rPr lang="en-US" sz="2000" dirty="0"/>
              <a:t>. 131–143.</a:t>
            </a:r>
            <a:endParaRPr lang="ru-RU" sz="2000" dirty="0"/>
          </a:p>
          <a:p>
            <a:pPr algn="just"/>
            <a:r>
              <a:rPr lang="en-US" sz="2000" dirty="0"/>
              <a:t>2.</a:t>
            </a:r>
            <a:r>
              <a:rPr lang="ru-RU" sz="2000" dirty="0"/>
              <a:t> </a:t>
            </a:r>
            <a:r>
              <a:rPr lang="en-US" sz="2000" dirty="0"/>
              <a:t>Kuhn M.H., McPartland T.S. An empirical investigation of self-attitudes // American sociological review. 1954. Vol. 19, № 1. P. 68–76.</a:t>
            </a:r>
            <a:endParaRPr lang="ru-RU" sz="2000" dirty="0"/>
          </a:p>
          <a:p>
            <a:pPr algn="just"/>
            <a:r>
              <a:rPr lang="en-US" sz="2000" dirty="0"/>
              <a:t>3.</a:t>
            </a:r>
            <a:r>
              <a:rPr lang="ru-RU" sz="2000" dirty="0"/>
              <a:t> </a:t>
            </a:r>
            <a:r>
              <a:rPr lang="en-US" sz="2000" dirty="0"/>
              <a:t>Burke P.J., Tully J.C. The measurement of role identity // Social forces. </a:t>
            </a:r>
            <a:r>
              <a:rPr lang="ru-RU" sz="2000" dirty="0"/>
              <a:t>1977. </a:t>
            </a:r>
            <a:r>
              <a:rPr lang="en-US" sz="2000" dirty="0"/>
              <a:t>Vol</a:t>
            </a:r>
            <a:r>
              <a:rPr lang="ru-RU" sz="2000" dirty="0"/>
              <a:t>. 55, № 4. </a:t>
            </a:r>
            <a:r>
              <a:rPr lang="en-US" sz="2000" dirty="0"/>
              <a:t>P</a:t>
            </a:r>
            <a:r>
              <a:rPr lang="ru-RU" sz="2000" dirty="0"/>
              <a:t>. 881–897.</a:t>
            </a:r>
          </a:p>
          <a:p>
            <a:pPr algn="just"/>
            <a:r>
              <a:rPr lang="ru-RU" sz="2000" dirty="0"/>
              <a:t>4. Кузьмина М.Ю. Социально-психологические факторы управленческой идентичности руководителя: </a:t>
            </a:r>
            <a:r>
              <a:rPr lang="ru-RU" sz="2000" dirty="0" err="1"/>
              <a:t>дис</a:t>
            </a:r>
            <a:r>
              <a:rPr lang="ru-RU" sz="2000" dirty="0"/>
              <a:t>... канд. психол. наук. М., 2004.</a:t>
            </a:r>
          </a:p>
          <a:p>
            <a:pPr algn="just"/>
            <a:r>
              <a:rPr lang="ru-RU" sz="2000" dirty="0"/>
              <a:t>5. Базаров Т.Ю. Технология центров оценки персонала: процессы и результаты. М.: </a:t>
            </a:r>
            <a:r>
              <a:rPr lang="ru-RU" sz="2000" dirty="0" err="1"/>
              <a:t>Кнорус</a:t>
            </a:r>
            <a:r>
              <a:rPr lang="ru-RU" sz="2000" dirty="0"/>
              <a:t>, 2014. 302 с.</a:t>
            </a:r>
          </a:p>
          <a:p>
            <a:pPr algn="just"/>
            <a:r>
              <a:rPr lang="ru-RU" sz="2000" dirty="0"/>
              <a:t>6. Базарова Г.Т. Социально–психологические факторы профессиональной социализации менеджеров: </a:t>
            </a:r>
            <a:r>
              <a:rPr lang="ru-RU" sz="2000" dirty="0" err="1"/>
              <a:t>дис</a:t>
            </a:r>
            <a:r>
              <a:rPr lang="ru-RU" sz="2000" dirty="0"/>
              <a:t>... канд. психол. наук. М., 2001.</a:t>
            </a:r>
          </a:p>
          <a:p>
            <a:pPr algn="just"/>
            <a:endParaRPr lang="ru-RU" sz="20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BDC4356-AE1E-5D49-9AA3-23BB406CA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8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"/>
            <a:ext cx="9144000" cy="3457545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6" name="Right Triangle 45"/>
          <p:cNvSpPr/>
          <p:nvPr/>
        </p:nvSpPr>
        <p:spPr>
          <a:xfrm rot="10800000">
            <a:off x="7614557" y="0"/>
            <a:ext cx="1524000" cy="1604064"/>
          </a:xfrm>
          <a:prstGeom prst="rtTriangle">
            <a:avLst/>
          </a:prstGeom>
          <a:solidFill>
            <a:srgbClr val="FF176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36709" y="997322"/>
            <a:ext cx="7434109" cy="2019564"/>
            <a:chOff x="2174564" y="796682"/>
            <a:chExt cx="6033430" cy="1261070"/>
          </a:xfrm>
        </p:grpSpPr>
        <p:sp>
          <p:nvSpPr>
            <p:cNvPr id="30" name="TextBox 29"/>
            <p:cNvSpPr txBox="1"/>
            <p:nvPr/>
          </p:nvSpPr>
          <p:spPr>
            <a:xfrm>
              <a:off x="2265968" y="796682"/>
              <a:ext cx="5942026" cy="5188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chemeClr val="bg1"/>
                  </a:solidFill>
                </a:rPr>
                <a:t>Международная научная конференция студентов, аспирантов и молодых учёных «Ломоносов-2019»</a:t>
              </a:r>
              <a:endParaRPr lang="en-US" sz="60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027182" y="1343025"/>
              <a:ext cx="441960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174564" y="1538855"/>
              <a:ext cx="5690347" cy="5188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/>
                <a:t>Проблема операционализации </a:t>
              </a:r>
            </a:p>
            <a:p>
              <a:pPr algn="ctr"/>
              <a:r>
                <a:rPr lang="ru-RU" sz="2400" b="1" dirty="0"/>
                <a:t>управленческой идентичности руководителя</a:t>
              </a:r>
              <a:endParaRPr lang="ru-RU" sz="24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2298358" y="4092714"/>
            <a:ext cx="45961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ckwell" pitchFamily="18" charset="0"/>
                <a:cs typeface="Segoe UI" pitchFamily="34" charset="0"/>
              </a:rPr>
              <a:t>Спасибо</a:t>
            </a:r>
            <a:r>
              <a:rPr lang="en-US" sz="8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ockwell" pitchFamily="18" charset="0"/>
                <a:cs typeface="Segoe UI" pitchFamily="34" charset="0"/>
              </a:rPr>
              <a:t>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DC8834-F7CA-E74C-96DB-FD0D0C479ECB}"/>
              </a:ext>
            </a:extLst>
          </p:cNvPr>
          <p:cNvSpPr txBox="1"/>
          <p:nvPr/>
        </p:nvSpPr>
        <p:spPr>
          <a:xfrm rot="2878057">
            <a:off x="8011393" y="285851"/>
            <a:ext cx="1181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Segoe UI" pitchFamily="34" charset="0"/>
                <a:cs typeface="Segoe UI" pitchFamily="34" charset="0"/>
              </a:rPr>
              <a:t>10 апреля</a:t>
            </a:r>
          </a:p>
          <a:p>
            <a:pPr algn="ctr"/>
            <a:r>
              <a:rPr lang="ru-RU" b="1" dirty="0">
                <a:solidFill>
                  <a:schemeClr val="bg1">
                    <a:lumMod val="95000"/>
                  </a:schemeClr>
                </a:solidFill>
                <a:latin typeface="Segoe UI" pitchFamily="34" charset="0"/>
                <a:cs typeface="Segoe UI" pitchFamily="34" charset="0"/>
              </a:rPr>
              <a:t>2019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659140-32C9-6C44-8626-A4560DB5E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4" y="961596"/>
            <a:ext cx="1221416" cy="120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6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3"/>
    </mc:Choice>
    <mc:Fallback xmlns="">
      <p:transition spd="slow" advTm="116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2</a:t>
            </a:r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/</a:t>
            </a:r>
            <a:r>
              <a:rPr lang="ru-RU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13</a:t>
            </a:r>
            <a:endParaRPr lang="en-US" sz="2400" dirty="0">
              <a:solidFill>
                <a:schemeClr val="bg1"/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9890" y="304800"/>
            <a:ext cx="6162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Определение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управленческой идентичности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AD3438B-90AB-934A-BAAD-A6B79BC7628B}"/>
              </a:ext>
            </a:extLst>
          </p:cNvPr>
          <p:cNvSpPr txBox="1"/>
          <p:nvPr/>
        </p:nvSpPr>
        <p:spPr>
          <a:xfrm>
            <a:off x="469106" y="949553"/>
            <a:ext cx="81414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— это «суждения принятые субъектом относительно себя как руководителя и своей профессионально-управленческой деятельности» [4, с. 6]. 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b="1" dirty="0"/>
              <a:t>Структура: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800" dirty="0"/>
              <a:t>личностное самоопределение руководителя (кто я как руководитель?);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800" dirty="0"/>
              <a:t>элементы управленческой деятельности;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2800" dirty="0"/>
              <a:t>элементы профессиональной деятельности [4]. </a:t>
            </a:r>
          </a:p>
          <a:p>
            <a:pPr algn="just"/>
            <a:endParaRPr lang="ru-RU" sz="2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AE1FF2F-4841-3B4D-BA7A-0F6DE4285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31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3/13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890" y="304800"/>
            <a:ext cx="5100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Подходы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 к пониманию идентичности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FC16FCC-0C2C-8644-A5C8-D8F9B9D82BCE}"/>
              </a:ext>
            </a:extLst>
          </p:cNvPr>
          <p:cNvSpPr txBox="1"/>
          <p:nvPr/>
        </p:nvSpPr>
        <p:spPr>
          <a:xfrm>
            <a:off x="216878" y="1394895"/>
            <a:ext cx="863520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В психоаналитической парадигме (Э. Эриксон) </a:t>
            </a:r>
            <a:r>
              <a:rPr lang="ru-RU" sz="2400" i="1" dirty="0"/>
              <a:t>идентичность</a:t>
            </a:r>
            <a:r>
              <a:rPr lang="ru-RU" sz="2400" dirty="0"/>
              <a:t> — это внутренняя непрерывность и тождественность личности;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В символическом </a:t>
            </a:r>
            <a:r>
              <a:rPr lang="ru-RU" sz="2400" dirty="0" err="1"/>
              <a:t>интеракционизме</a:t>
            </a:r>
            <a:r>
              <a:rPr lang="ru-RU" sz="2400" dirty="0"/>
              <a:t> (Дж. </a:t>
            </a:r>
            <a:r>
              <a:rPr lang="ru-RU" sz="2400" dirty="0" err="1"/>
              <a:t>Мид</a:t>
            </a:r>
            <a:r>
              <a:rPr lang="ru-RU" sz="2400" dirty="0"/>
              <a:t>) </a:t>
            </a:r>
            <a:r>
              <a:rPr lang="ru-RU" sz="2400" i="1" dirty="0"/>
              <a:t>идентичность</a:t>
            </a:r>
            <a:r>
              <a:rPr lang="ru-RU" sz="2400" dirty="0"/>
              <a:t> — это способность человека воспринимать свое поведение и жизнь как единое целое;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В </a:t>
            </a:r>
            <a:r>
              <a:rPr lang="ru-RU" sz="2400" dirty="0" err="1"/>
              <a:t>когнитивно</a:t>
            </a:r>
            <a:r>
              <a:rPr lang="ru-RU" sz="2400" dirty="0"/>
              <a:t>-ориентированной психологии (</a:t>
            </a:r>
            <a:r>
              <a:rPr lang="ru-RU" sz="2400" dirty="0" err="1"/>
              <a:t>X</a:t>
            </a:r>
            <a:r>
              <a:rPr lang="ru-RU" sz="2400" dirty="0"/>
              <a:t>. </a:t>
            </a:r>
            <a:r>
              <a:rPr lang="ru-RU" sz="2400" dirty="0" err="1"/>
              <a:t>Тэджфел</a:t>
            </a:r>
            <a:r>
              <a:rPr lang="ru-RU" sz="2400" dirty="0"/>
              <a:t> и Дж. </a:t>
            </a:r>
            <a:r>
              <a:rPr lang="ru-RU" sz="2400" dirty="0" err="1"/>
              <a:t>Тэрнер</a:t>
            </a:r>
            <a:r>
              <a:rPr lang="ru-RU" sz="2400" dirty="0"/>
              <a:t>) выделяют </a:t>
            </a:r>
            <a:r>
              <a:rPr lang="ru-RU" sz="2400" i="1" dirty="0"/>
              <a:t>личностную идентичность </a:t>
            </a:r>
            <a:r>
              <a:rPr lang="ru-RU" sz="2400" dirty="0"/>
              <a:t>(самоопределение в терминах физических, интеллектуальных и нравственных качеств) и </a:t>
            </a:r>
            <a:r>
              <a:rPr lang="ru-RU" sz="2400" i="1" dirty="0"/>
              <a:t>социальную идентичность </a:t>
            </a:r>
            <a:r>
              <a:rPr lang="ru-RU" sz="2400" dirty="0"/>
              <a:t>(принадлежность к группам) [1].</a:t>
            </a:r>
            <a:endParaRPr lang="en-US" sz="24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6FAEE06-1F5A-5140-A891-2471474513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5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4/13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890" y="304800"/>
            <a:ext cx="4807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Пересечение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 с другими понятиями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670CE30-E210-9F43-A6DA-0986598B9001}"/>
              </a:ext>
            </a:extLst>
          </p:cNvPr>
          <p:cNvSpPr txBox="1"/>
          <p:nvPr/>
        </p:nvSpPr>
        <p:spPr>
          <a:xfrm>
            <a:off x="215900" y="1295400"/>
            <a:ext cx="85193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ru-RU" sz="2800" dirty="0"/>
              <a:t>Я-концепция = идентичность — это совокупность установок, направленных на самого себя (Р. Бернс);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800" dirty="0"/>
              <a:t>не «идентичность руководителя», а идентичность субъекта управленческой деятельности, связанная с рефлексией управленческого опыта.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800" dirty="0"/>
              <a:t>Профессиональная идентичность;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800" dirty="0"/>
              <a:t>Социальная установка (У. Томас и Ф. </a:t>
            </a:r>
            <a:r>
              <a:rPr lang="ru-RU" sz="2800" dirty="0" err="1"/>
              <a:t>Знанецкий</a:t>
            </a:r>
            <a:r>
              <a:rPr lang="ru-RU" sz="2800" dirty="0"/>
              <a:t>: «состояние сознания индивида относительно некоторой социальной ценности») [4].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A99D01A-1B69-5E4B-9DC1-38B8F51DB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3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5/13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890" y="304800"/>
            <a:ext cx="4721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Проблемы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качественных методов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F257743-8993-7A45-AC29-52C5FD36CC48}"/>
              </a:ext>
            </a:extLst>
          </p:cNvPr>
          <p:cNvSpPr txBox="1"/>
          <p:nvPr/>
        </p:nvSpPr>
        <p:spPr>
          <a:xfrm>
            <a:off x="469106" y="1443841"/>
            <a:ext cx="8394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	Тест М. Куна и Т. </a:t>
            </a:r>
            <a:r>
              <a:rPr lang="ru-RU" sz="2800" dirty="0" err="1"/>
              <a:t>Макпартланда</a:t>
            </a:r>
            <a:r>
              <a:rPr lang="ru-RU" sz="2800" dirty="0"/>
              <a:t> «20 высказываний» (</a:t>
            </a:r>
            <a:r>
              <a:rPr lang="ru-RU" sz="2800" dirty="0" err="1"/>
              <a:t>Twenty</a:t>
            </a:r>
            <a:r>
              <a:rPr lang="ru-RU" sz="2800" dirty="0"/>
              <a:t> </a:t>
            </a:r>
            <a:r>
              <a:rPr lang="ru-RU" sz="2800" dirty="0" err="1"/>
              <a:t>Statements</a:t>
            </a:r>
            <a:r>
              <a:rPr lang="ru-RU" sz="2800" dirty="0"/>
              <a:t> </a:t>
            </a:r>
            <a:r>
              <a:rPr lang="ru-RU" sz="2800" dirty="0" err="1"/>
              <a:t>Tes</a:t>
            </a:r>
            <a:r>
              <a:rPr lang="en-US" sz="2800" dirty="0"/>
              <a:t>t</a:t>
            </a:r>
            <a:r>
              <a:rPr lang="ru-RU" sz="2800" dirty="0"/>
              <a:t>) [2].</a:t>
            </a:r>
          </a:p>
          <a:p>
            <a:pPr algn="just"/>
            <a:r>
              <a:rPr lang="ru-RU" sz="2800" dirty="0"/>
              <a:t>	Полученные данные не получается представить в виде независимой переменной для проведения сравнительного анализа или установления причинно-следственных связей [3].</a:t>
            </a:r>
          </a:p>
          <a:p>
            <a:pPr algn="just"/>
            <a:r>
              <a:rPr lang="ru-RU" sz="2800" dirty="0"/>
              <a:t>	Подобные проблемы наблюдаются у метода незаконченных предложений, интервью и других качественных методов.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E12000D-4620-ED4A-909E-AE1985E85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5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6/13</a:t>
            </a: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809890" y="304800"/>
            <a:ext cx="5128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Самооценка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управленческих умений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068709-497D-FE49-BF03-358B88B0FFDF}"/>
              </a:ext>
            </a:extLst>
          </p:cNvPr>
          <p:cNvSpPr txBox="1"/>
          <p:nvPr/>
        </p:nvSpPr>
        <p:spPr>
          <a:xfrm>
            <a:off x="670718" y="1447800"/>
            <a:ext cx="81930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dirty="0"/>
              <a:t>	Профессионально-важные качества — «это качества человека, влияющие на эффективность осуществления труда по его основным характеристикам» [5, с. 15].</a:t>
            </a:r>
          </a:p>
          <a:p>
            <a:pPr algn="just"/>
            <a:r>
              <a:rPr lang="ru-RU" sz="2500" dirty="0"/>
              <a:t>	 Профессионально-важные качества имеют абстрактный характер и относятся к профессиональной деятельности в целом [5] и для наших целей они подходят больше, чем компетенции, направленные на конкретную должность.</a:t>
            </a:r>
          </a:p>
          <a:p>
            <a:pPr algn="just"/>
            <a:r>
              <a:rPr lang="ru-RU" sz="2500" dirty="0"/>
              <a:t>	ПВК включают основные блоки управленческой идентичности.</a:t>
            </a:r>
          </a:p>
          <a:p>
            <a:pPr algn="just"/>
            <a:endParaRPr lang="ru-RU" sz="25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6FEBB91-2541-9048-ABFA-532B5DCC9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7/13</a:t>
            </a: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809890" y="304800"/>
            <a:ext cx="5128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Самооценка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управленческих умений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39622C-6C55-344A-A9E4-4E85628EEFB1}"/>
              </a:ext>
            </a:extLst>
          </p:cNvPr>
          <p:cNvSpPr txBox="1"/>
          <p:nvPr/>
        </p:nvSpPr>
        <p:spPr>
          <a:xfrm>
            <a:off x="381000" y="1067366"/>
            <a:ext cx="831770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600" b="1" dirty="0"/>
              <a:t>Мыслительный блок</a:t>
            </a:r>
            <a:r>
              <a:rPr lang="ru-RU" sz="2600" dirty="0"/>
              <a:t>: 1 — </a:t>
            </a:r>
            <a:r>
              <a:rPr lang="ru-RU" sz="2600" i="1" dirty="0"/>
              <a:t>системность мышления,</a:t>
            </a:r>
            <a:r>
              <a:rPr lang="ru-RU" sz="2600" dirty="0"/>
              <a:t> 2 — </a:t>
            </a:r>
            <a:r>
              <a:rPr lang="ru-RU" sz="2600" i="1" dirty="0"/>
              <a:t>гибкость мышления,</a:t>
            </a:r>
            <a:r>
              <a:rPr lang="ru-RU" sz="2600" dirty="0"/>
              <a:t> 3 — </a:t>
            </a:r>
            <a:r>
              <a:rPr lang="ru-RU" sz="2600" i="1" dirty="0"/>
              <a:t>нестандартность мышления.</a:t>
            </a:r>
            <a:endParaRPr lang="ru-RU" sz="2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2600" b="1" dirty="0"/>
              <a:t>Организационный блок</a:t>
            </a:r>
            <a:r>
              <a:rPr lang="ru-RU" sz="2600" dirty="0"/>
              <a:t>: 4 — </a:t>
            </a:r>
            <a:r>
              <a:rPr lang="ru-RU" sz="2600" i="1" dirty="0"/>
              <a:t>ориентация на результат,</a:t>
            </a:r>
            <a:r>
              <a:rPr lang="ru-RU" sz="2600" dirty="0"/>
              <a:t> 5 — </a:t>
            </a:r>
            <a:r>
              <a:rPr lang="ru-RU" sz="2600" i="1" dirty="0"/>
              <a:t>способность планировать</a:t>
            </a:r>
            <a:r>
              <a:rPr lang="ru-RU" sz="2600" dirty="0"/>
              <a:t>, 6 — </a:t>
            </a:r>
            <a:r>
              <a:rPr lang="ru-RU" sz="2600" i="1" dirty="0"/>
              <a:t>руководство группой.</a:t>
            </a:r>
            <a:endParaRPr lang="ru-RU" sz="2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2600" b="1" dirty="0"/>
              <a:t>Коммуникативный блок</a:t>
            </a:r>
            <a:r>
              <a:rPr lang="ru-RU" sz="2600" dirty="0"/>
              <a:t>: 7 — </a:t>
            </a:r>
            <a:r>
              <a:rPr lang="ru-RU" sz="2600" i="1" dirty="0"/>
              <a:t>эффективность взаимодействия с людьми</a:t>
            </a:r>
            <a:r>
              <a:rPr lang="ru-RU" sz="2600" dirty="0"/>
              <a:t>, 8 — </a:t>
            </a:r>
            <a:r>
              <a:rPr lang="ru-RU" sz="2600" i="1" dirty="0"/>
              <a:t>гибкость в общении,</a:t>
            </a:r>
            <a:r>
              <a:rPr lang="ru-RU" sz="2600" dirty="0"/>
              <a:t> 9 — </a:t>
            </a:r>
            <a:r>
              <a:rPr lang="ru-RU" sz="2600" i="1" dirty="0"/>
              <a:t>умение вести переговоры.</a:t>
            </a:r>
            <a:endParaRPr lang="ru-RU" sz="26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2600" b="1" dirty="0"/>
              <a:t>Личностный блок</a:t>
            </a:r>
            <a:r>
              <a:rPr lang="ru-RU" sz="2600" dirty="0"/>
              <a:t>: 10 — </a:t>
            </a:r>
            <a:r>
              <a:rPr lang="ru-RU" sz="2600" i="1" dirty="0"/>
              <a:t>самостоятельность в принятии решений</a:t>
            </a:r>
            <a:r>
              <a:rPr lang="ru-RU" sz="2600" dirty="0"/>
              <a:t>, 11 — </a:t>
            </a:r>
            <a:r>
              <a:rPr lang="ru-RU" sz="2600" i="1" dirty="0"/>
              <a:t>мотивация к достижению, </a:t>
            </a:r>
            <a:r>
              <a:rPr lang="ru-RU" sz="2600" dirty="0"/>
              <a:t>12 — </a:t>
            </a:r>
            <a:r>
              <a:rPr lang="ru-RU" sz="2600" i="1" dirty="0"/>
              <a:t>готовность к изменениям.</a:t>
            </a:r>
            <a:endParaRPr lang="ru-RU" sz="26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5C73CF0-CAE6-E24D-AC5B-6FAAF1041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3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8/13</a:t>
            </a: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809890" y="304800"/>
            <a:ext cx="5128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Самооценка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управленческих умений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45F8F7-DC5A-8649-9164-182FBAA23485}"/>
              </a:ext>
            </a:extLst>
          </p:cNvPr>
          <p:cNvSpPr txBox="1"/>
          <p:nvPr/>
        </p:nvSpPr>
        <p:spPr>
          <a:xfrm>
            <a:off x="394890" y="914591"/>
            <a:ext cx="8049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Оцените себя по 10-балльной шкале, насколько вы владеете управленческими умениями в настоящем, прошлом, будущем и идеальном состоянии, где 1 — минимум, 10 — максимум.</a:t>
            </a:r>
          </a:p>
          <a:p>
            <a:endParaRPr lang="ru-RU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9933FD-D427-EE46-8C9A-2B90FFD923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097" y="2016038"/>
            <a:ext cx="6051550" cy="392737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E94E518-2758-2A4B-9E74-E4293CD642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5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Arrow Left"/>
          <p:cNvGrpSpPr>
            <a:grpSpLocks noChangeAspect="1"/>
          </p:cNvGrpSpPr>
          <p:nvPr/>
        </p:nvGrpSpPr>
        <p:grpSpPr>
          <a:xfrm>
            <a:off x="381000" y="346721"/>
            <a:ext cx="377825" cy="377825"/>
            <a:chOff x="5450045" y="4756945"/>
            <a:chExt cx="377825" cy="377825"/>
          </a:xfrm>
          <a:solidFill>
            <a:srgbClr val="00CCFF"/>
          </a:solidFill>
        </p:grpSpPr>
        <p:sp>
          <p:nvSpPr>
            <p:cNvPr id="7" name="Arrow Left Icon"/>
            <p:cNvSpPr>
              <a:spLocks noChangeAspect="1"/>
            </p:cNvSpPr>
            <p:nvPr/>
          </p:nvSpPr>
          <p:spPr bwMode="auto">
            <a:xfrm>
              <a:off x="5538151" y="4872832"/>
              <a:ext cx="201612" cy="146050"/>
            </a:xfrm>
            <a:custGeom>
              <a:avLst/>
              <a:gdLst>
                <a:gd name="T0" fmla="*/ 127 w 127"/>
                <a:gd name="T1" fmla="*/ 36 h 92"/>
                <a:gd name="T2" fmla="*/ 127 w 127"/>
                <a:gd name="T3" fmla="*/ 56 h 92"/>
                <a:gd name="T4" fmla="*/ 44 w 127"/>
                <a:gd name="T5" fmla="*/ 56 h 92"/>
                <a:gd name="T6" fmla="*/ 81 w 127"/>
                <a:gd name="T7" fmla="*/ 92 h 92"/>
                <a:gd name="T8" fmla="*/ 48 w 127"/>
                <a:gd name="T9" fmla="*/ 92 h 92"/>
                <a:gd name="T10" fmla="*/ 0 w 127"/>
                <a:gd name="T11" fmla="*/ 46 h 92"/>
                <a:gd name="T12" fmla="*/ 48 w 127"/>
                <a:gd name="T13" fmla="*/ 0 h 92"/>
                <a:gd name="T14" fmla="*/ 81 w 127"/>
                <a:gd name="T15" fmla="*/ 0 h 92"/>
                <a:gd name="T16" fmla="*/ 44 w 127"/>
                <a:gd name="T17" fmla="*/ 36 h 92"/>
                <a:gd name="T18" fmla="*/ 127 w 127"/>
                <a:gd name="T19" fmla="*/ 3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7" h="92">
                  <a:moveTo>
                    <a:pt x="127" y="36"/>
                  </a:moveTo>
                  <a:lnTo>
                    <a:pt x="127" y="56"/>
                  </a:lnTo>
                  <a:lnTo>
                    <a:pt x="44" y="56"/>
                  </a:lnTo>
                  <a:lnTo>
                    <a:pt x="81" y="92"/>
                  </a:lnTo>
                  <a:lnTo>
                    <a:pt x="48" y="92"/>
                  </a:lnTo>
                  <a:lnTo>
                    <a:pt x="0" y="46"/>
                  </a:lnTo>
                  <a:lnTo>
                    <a:pt x="48" y="0"/>
                  </a:lnTo>
                  <a:lnTo>
                    <a:pt x="81" y="0"/>
                  </a:lnTo>
                  <a:lnTo>
                    <a:pt x="44" y="36"/>
                  </a:lnTo>
                  <a:lnTo>
                    <a:pt x="127" y="3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8" name="Circle"/>
            <p:cNvSpPr>
              <a:spLocks noChangeAspect="1" noEditPoints="1"/>
            </p:cNvSpPr>
            <p:nvPr/>
          </p:nvSpPr>
          <p:spPr bwMode="auto">
            <a:xfrm>
              <a:off x="5450045" y="475694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894" y="6320135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Segoe UI Light" pitchFamily="34" charset="0"/>
                <a:cs typeface="Segoe UI Light" pitchFamily="34" charset="0"/>
              </a:rPr>
              <a:t> 9/13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9890" y="304800"/>
            <a:ext cx="3766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Пилотажное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исследование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12" name="Chevron Right"/>
          <p:cNvGrpSpPr>
            <a:grpSpLocks noChangeAspect="1"/>
          </p:cNvGrpSpPr>
          <p:nvPr/>
        </p:nvGrpSpPr>
        <p:grpSpPr>
          <a:xfrm>
            <a:off x="8610600" y="6367805"/>
            <a:ext cx="377825" cy="377825"/>
            <a:chOff x="1944686" y="5337175"/>
            <a:chExt cx="377825" cy="377825"/>
          </a:xfrm>
          <a:solidFill>
            <a:schemeClr val="bg1"/>
          </a:solidFill>
        </p:grpSpPr>
        <p:sp>
          <p:nvSpPr>
            <p:cNvPr id="13" name="Chevron Right Icon">
              <a:hlinkClick r:id="" action="ppaction://hlinkshowjump?jump=nextslide"/>
            </p:cNvPr>
            <p:cNvSpPr>
              <a:spLocks noChangeAspect="1"/>
            </p:cNvSpPr>
            <p:nvPr/>
          </p:nvSpPr>
          <p:spPr bwMode="auto">
            <a:xfrm>
              <a:off x="2069305" y="5453856"/>
              <a:ext cx="128587" cy="144463"/>
            </a:xfrm>
            <a:custGeom>
              <a:avLst/>
              <a:gdLst>
                <a:gd name="T0" fmla="*/ 261 w 451"/>
                <a:gd name="T1" fmla="*/ 254 h 508"/>
                <a:gd name="T2" fmla="*/ 0 w 451"/>
                <a:gd name="T3" fmla="*/ 0 h 508"/>
                <a:gd name="T4" fmla="*/ 183 w 451"/>
                <a:gd name="T5" fmla="*/ 0 h 508"/>
                <a:gd name="T6" fmla="*/ 451 w 451"/>
                <a:gd name="T7" fmla="*/ 254 h 508"/>
                <a:gd name="T8" fmla="*/ 183 w 451"/>
                <a:gd name="T9" fmla="*/ 508 h 508"/>
                <a:gd name="T10" fmla="*/ 0 w 451"/>
                <a:gd name="T11" fmla="*/ 508 h 508"/>
                <a:gd name="T12" fmla="*/ 261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261" y="254"/>
                  </a:moveTo>
                  <a:cubicBezTo>
                    <a:pt x="175" y="168"/>
                    <a:pt x="87" y="84"/>
                    <a:pt x="0" y="0"/>
                  </a:cubicBezTo>
                  <a:lnTo>
                    <a:pt x="183" y="0"/>
                  </a:lnTo>
                  <a:lnTo>
                    <a:pt x="451" y="254"/>
                  </a:lnTo>
                  <a:lnTo>
                    <a:pt x="183" y="508"/>
                  </a:lnTo>
                  <a:lnTo>
                    <a:pt x="0" y="508"/>
                  </a:lnTo>
                  <a:cubicBezTo>
                    <a:pt x="87" y="423"/>
                    <a:pt x="175" y="340"/>
                    <a:pt x="261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4" name="Circle"/>
            <p:cNvSpPr>
              <a:spLocks noChangeAspect="1" noEditPoints="1"/>
            </p:cNvSpPr>
            <p:nvPr/>
          </p:nvSpPr>
          <p:spPr bwMode="auto">
            <a:xfrm>
              <a:off x="1944686" y="5337175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grpSp>
        <p:nvGrpSpPr>
          <p:cNvPr id="15" name="Chevron Left"/>
          <p:cNvGrpSpPr>
            <a:grpSpLocks noChangeAspect="1"/>
          </p:cNvGrpSpPr>
          <p:nvPr/>
        </p:nvGrpSpPr>
        <p:grpSpPr>
          <a:xfrm>
            <a:off x="8191649" y="6367807"/>
            <a:ext cx="377825" cy="377825"/>
            <a:chOff x="2327274" y="5341938"/>
            <a:chExt cx="377825" cy="377825"/>
          </a:xfrm>
          <a:solidFill>
            <a:schemeClr val="bg1"/>
          </a:solidFill>
        </p:grpSpPr>
        <p:sp>
          <p:nvSpPr>
            <p:cNvPr id="16" name="Chevron Left Icon">
              <a:hlinkClick r:id="" action="ppaction://hlinkshowjump?jump=previousslide"/>
            </p:cNvPr>
            <p:cNvSpPr>
              <a:spLocks noChangeAspect="1"/>
            </p:cNvSpPr>
            <p:nvPr/>
          </p:nvSpPr>
          <p:spPr bwMode="auto">
            <a:xfrm>
              <a:off x="2451893" y="5458619"/>
              <a:ext cx="128587" cy="144463"/>
            </a:xfrm>
            <a:custGeom>
              <a:avLst/>
              <a:gdLst>
                <a:gd name="T0" fmla="*/ 190 w 451"/>
                <a:gd name="T1" fmla="*/ 254 h 508"/>
                <a:gd name="T2" fmla="*/ 451 w 451"/>
                <a:gd name="T3" fmla="*/ 508 h 508"/>
                <a:gd name="T4" fmla="*/ 268 w 451"/>
                <a:gd name="T5" fmla="*/ 508 h 508"/>
                <a:gd name="T6" fmla="*/ 0 w 451"/>
                <a:gd name="T7" fmla="*/ 254 h 508"/>
                <a:gd name="T8" fmla="*/ 268 w 451"/>
                <a:gd name="T9" fmla="*/ 0 h 508"/>
                <a:gd name="T10" fmla="*/ 451 w 451"/>
                <a:gd name="T11" fmla="*/ 0 h 508"/>
                <a:gd name="T12" fmla="*/ 190 w 451"/>
                <a:gd name="T13" fmla="*/ 25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508">
                  <a:moveTo>
                    <a:pt x="190" y="254"/>
                  </a:moveTo>
                  <a:cubicBezTo>
                    <a:pt x="276" y="340"/>
                    <a:pt x="364" y="423"/>
                    <a:pt x="451" y="508"/>
                  </a:cubicBezTo>
                  <a:lnTo>
                    <a:pt x="268" y="508"/>
                  </a:lnTo>
                  <a:lnTo>
                    <a:pt x="0" y="254"/>
                  </a:lnTo>
                  <a:lnTo>
                    <a:pt x="268" y="0"/>
                  </a:lnTo>
                  <a:lnTo>
                    <a:pt x="451" y="0"/>
                  </a:lnTo>
                  <a:cubicBezTo>
                    <a:pt x="364" y="84"/>
                    <a:pt x="276" y="168"/>
                    <a:pt x="190" y="25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  <p:sp>
          <p:nvSpPr>
            <p:cNvPr id="17" name="Circle"/>
            <p:cNvSpPr>
              <a:spLocks noChangeAspect="1" noEditPoints="1"/>
            </p:cNvSpPr>
            <p:nvPr/>
          </p:nvSpPr>
          <p:spPr bwMode="auto">
            <a:xfrm>
              <a:off x="2327274" y="5341938"/>
              <a:ext cx="377825" cy="377825"/>
            </a:xfrm>
            <a:custGeom>
              <a:avLst/>
              <a:gdLst>
                <a:gd name="T0" fmla="*/ 663 w 1327"/>
                <a:gd name="T1" fmla="*/ 0 h 1326"/>
                <a:gd name="T2" fmla="*/ 1327 w 1327"/>
                <a:gd name="T3" fmla="*/ 663 h 1326"/>
                <a:gd name="T4" fmla="*/ 663 w 1327"/>
                <a:gd name="T5" fmla="*/ 1326 h 1326"/>
                <a:gd name="T6" fmla="*/ 0 w 1327"/>
                <a:gd name="T7" fmla="*/ 663 h 1326"/>
                <a:gd name="T8" fmla="*/ 663 w 1327"/>
                <a:gd name="T9" fmla="*/ 0 h 1326"/>
                <a:gd name="T10" fmla="*/ 663 w 1327"/>
                <a:gd name="T11" fmla="*/ 85 h 1326"/>
                <a:gd name="T12" fmla="*/ 85 w 1327"/>
                <a:gd name="T13" fmla="*/ 663 h 1326"/>
                <a:gd name="T14" fmla="*/ 663 w 1327"/>
                <a:gd name="T15" fmla="*/ 1242 h 1326"/>
                <a:gd name="T16" fmla="*/ 1242 w 1327"/>
                <a:gd name="T17" fmla="*/ 663 h 1326"/>
                <a:gd name="T18" fmla="*/ 663 w 1327"/>
                <a:gd name="T19" fmla="*/ 85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27" h="1326">
                  <a:moveTo>
                    <a:pt x="663" y="0"/>
                  </a:moveTo>
                  <a:cubicBezTo>
                    <a:pt x="1030" y="0"/>
                    <a:pt x="1327" y="297"/>
                    <a:pt x="1327" y="663"/>
                  </a:cubicBezTo>
                  <a:cubicBezTo>
                    <a:pt x="1327" y="1029"/>
                    <a:pt x="1030" y="1326"/>
                    <a:pt x="663" y="1326"/>
                  </a:cubicBezTo>
                  <a:cubicBezTo>
                    <a:pt x="297" y="1326"/>
                    <a:pt x="0" y="1029"/>
                    <a:pt x="0" y="663"/>
                  </a:cubicBezTo>
                  <a:cubicBezTo>
                    <a:pt x="0" y="297"/>
                    <a:pt x="297" y="0"/>
                    <a:pt x="663" y="0"/>
                  </a:cubicBezTo>
                  <a:close/>
                  <a:moveTo>
                    <a:pt x="663" y="85"/>
                  </a:moveTo>
                  <a:cubicBezTo>
                    <a:pt x="344" y="85"/>
                    <a:pt x="85" y="344"/>
                    <a:pt x="85" y="663"/>
                  </a:cubicBezTo>
                  <a:cubicBezTo>
                    <a:pt x="85" y="983"/>
                    <a:pt x="344" y="1242"/>
                    <a:pt x="663" y="1242"/>
                  </a:cubicBezTo>
                  <a:cubicBezTo>
                    <a:pt x="983" y="1242"/>
                    <a:pt x="1242" y="983"/>
                    <a:pt x="1242" y="663"/>
                  </a:cubicBezTo>
                  <a:cubicBezTo>
                    <a:pt x="1242" y="344"/>
                    <a:pt x="983" y="85"/>
                    <a:pt x="663" y="8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9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EADD8FC-7EEF-0C41-B181-6EE9C19CA939}"/>
              </a:ext>
            </a:extLst>
          </p:cNvPr>
          <p:cNvSpPr txBox="1"/>
          <p:nvPr/>
        </p:nvSpPr>
        <p:spPr>
          <a:xfrm>
            <a:off x="641410" y="1371600"/>
            <a:ext cx="7982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/>
              <a:t>Выборка</a:t>
            </a:r>
          </a:p>
          <a:p>
            <a:pPr algn="just"/>
            <a:r>
              <a:rPr lang="ru-RU" sz="2200" dirty="0"/>
              <a:t>Респонденты в возрасте от 16 до 58 лет переходя по ссылке заполняли анкеты в социальных сетях (</a:t>
            </a:r>
            <a:r>
              <a:rPr lang="ru-RU" sz="2200" dirty="0" err="1"/>
              <a:t>N</a:t>
            </a:r>
            <a:r>
              <a:rPr lang="ru-RU" sz="2200" dirty="0"/>
              <a:t> = 88) и 30 из них были мужчинами.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b="1" dirty="0"/>
              <a:t>Методики</a:t>
            </a:r>
            <a:r>
              <a:rPr lang="ru-RU" sz="2200" dirty="0"/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200" dirty="0"/>
              <a:t>Опросник временной перспективы </a:t>
            </a:r>
            <a:r>
              <a:rPr lang="ru-RU" sz="2200" dirty="0" err="1"/>
              <a:t>Зимбардо</a:t>
            </a:r>
            <a:r>
              <a:rPr lang="ru-RU" sz="2200" dirty="0"/>
              <a:t> (ZTPI)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200" dirty="0"/>
              <a:t>Профессиональная временная перспектива будущего (OFTP)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200" dirty="0"/>
              <a:t>Анкета самооценки управленческих умений (MSSQ)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b="1" dirty="0"/>
              <a:t>Анализ</a:t>
            </a:r>
          </a:p>
          <a:p>
            <a:pPr algn="just"/>
            <a:r>
              <a:rPr lang="ru-RU" sz="2200" dirty="0"/>
              <a:t> Коэффициент ранговой корреляции </a:t>
            </a:r>
            <a:r>
              <a:rPr lang="ru-RU" sz="2200" dirty="0" err="1"/>
              <a:t>Кендалла</a:t>
            </a:r>
            <a:endParaRPr lang="ru-RU" sz="22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AFA2303-BBE5-574E-A3A1-2CC397020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49" y="75365"/>
            <a:ext cx="814388" cy="80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47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remiumMETRO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D8CC"/>
        </a:solidFill>
        <a:ln>
          <a:noFill/>
        </a:ln>
      </a:spPr>
      <a:bodyPr rtlCol="0" anchor="ctr"/>
      <a:lstStyle>
        <a:defPPr algn="ctr">
          <a:defRPr dirty="0">
            <a:latin typeface="Segoe UI" pitchFamily="34" charset="0"/>
            <a:cs typeface="Segoe U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4108</TotalTime>
  <Words>758</Words>
  <Application>Microsoft Macintosh PowerPoint</Application>
  <PresentationFormat>Letter Paper (8.5x11 in)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Rockwell</vt:lpstr>
      <vt:lpstr>Segoe UI</vt:lpstr>
      <vt:lpstr>Segoe UI Light</vt:lpstr>
      <vt:lpstr>Segoe UI Semilight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Nyamka</dc:creator>
  <cp:lastModifiedBy>AP</cp:lastModifiedBy>
  <cp:revision>374</cp:revision>
  <dcterms:created xsi:type="dcterms:W3CDTF">2014-02-16T03:21:03Z</dcterms:created>
  <dcterms:modified xsi:type="dcterms:W3CDTF">2019-04-10T09:47:47Z</dcterms:modified>
</cp:coreProperties>
</file>