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81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48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83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00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04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18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5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5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6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6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9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00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7.png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Calibration of a Timing Skew</a:t>
            </a:r>
            <a:br>
              <a:rPr lang="en-US" sz="4000" b="1" dirty="0"/>
            </a:br>
            <a:r>
              <a:rPr lang="en-US" sz="4000" b="1" dirty="0"/>
              <a:t>between Gyroscope Measurements</a:t>
            </a:r>
            <a:br>
              <a:rPr lang="en-US" sz="4000" b="1" dirty="0"/>
            </a:br>
            <a:r>
              <a:rPr lang="en-US" sz="4000" b="1" dirty="0"/>
              <a:t>in a Strapdown INS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2200" u="sng" cap="none" dirty="0" smtClean="0"/>
              <a:t>Alexander Kozlov</a:t>
            </a:r>
            <a:r>
              <a:rPr lang="en-US" sz="2200" cap="none" baseline="30000" dirty="0" smtClean="0"/>
              <a:t>1</a:t>
            </a:r>
            <a:r>
              <a:rPr lang="en-US" sz="2200" cap="none" dirty="0" smtClean="0"/>
              <a:t>, </a:t>
            </a:r>
            <a:r>
              <a:rPr lang="en-US" sz="2200" cap="none" dirty="0" err="1" smtClean="0"/>
              <a:t>Fedor</a:t>
            </a:r>
            <a:r>
              <a:rPr lang="en-US" sz="2200" cap="none" dirty="0" smtClean="0"/>
              <a:t> Kapralov</a:t>
            </a:r>
            <a:r>
              <a:rPr lang="en-US" sz="2200" cap="none" baseline="30000" dirty="0" smtClean="0"/>
              <a:t>1</a:t>
            </a:r>
            <a:r>
              <a:rPr lang="en-US" sz="2200" cap="none" dirty="0" smtClean="0"/>
              <a:t>, Alexander Fomichev</a:t>
            </a:r>
            <a:r>
              <a:rPr lang="en-US" sz="2200" cap="none" baseline="30000" dirty="0" smtClean="0"/>
              <a:t>2</a:t>
            </a:r>
          </a:p>
          <a:p>
            <a:r>
              <a:rPr lang="en-US" sz="1100" cap="none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 </a:t>
            </a:r>
            <a:r>
              <a:rPr lang="en-US" sz="1100" b="1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Navigation and control lab, Lomonosov Moscow State University, Russia</a:t>
            </a:r>
          </a:p>
          <a:p>
            <a:r>
              <a:rPr lang="en-US" sz="1100" cap="none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 </a:t>
            </a:r>
            <a:r>
              <a:rPr lang="en-US" sz="1100" b="1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Moscow Institute of </a:t>
            </a:r>
            <a:r>
              <a:rPr lang="en-US" sz="1100" b="1" cap="none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Electromechanics</a:t>
            </a:r>
            <a:r>
              <a:rPr lang="en-US" sz="1100" b="1" cap="non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Automatics, Russia</a:t>
            </a:r>
          </a:p>
        </p:txBody>
      </p:sp>
    </p:spTree>
    <p:extLst>
      <p:ext uri="{BB962C8B-B14F-4D97-AF65-F5344CB8AC3E}">
        <p14:creationId xmlns:p14="http://schemas.microsoft.com/office/powerpoint/2010/main" val="40824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52411" y="2891614"/>
            <a:ext cx="4319587" cy="3283710"/>
            <a:chOff x="252411" y="2891614"/>
            <a:chExt cx="4319587" cy="3283710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411" y="2891614"/>
              <a:ext cx="3572275" cy="328371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627381" y="5116742"/>
              <a:ext cx="39446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Effect of simulated </a:t>
              </a:r>
            </a:p>
            <a:p>
              <a:r>
                <a:rPr lang="en-US" sz="1400" dirty="0"/>
                <a:t>10 </a:t>
              </a:r>
              <a:r>
                <a:rPr lang="el-GR" sz="1400" dirty="0"/>
                <a:t>μ</a:t>
              </a:r>
              <a:r>
                <a:rPr lang="en-US" sz="1400" dirty="0"/>
                <a:t>sec timing skew </a:t>
              </a:r>
            </a:p>
            <a:p>
              <a:r>
                <a:rPr lang="en-US" sz="1400" dirty="0"/>
                <a:t>in actual vibrational testing, </a:t>
              </a:r>
              <a:r>
                <a:rPr lang="en-US" sz="1400" dirty="0">
                  <a:solidFill>
                    <a:srgbClr val="FF0000"/>
                  </a:solidFill>
                </a:rPr>
                <a:t>0.2% of </a:t>
              </a:r>
              <a:r>
                <a:rPr lang="el-GR" sz="1400" dirty="0">
                  <a:solidFill>
                    <a:srgbClr val="FF0000"/>
                  </a:solidFill>
                </a:rPr>
                <a:t>Δ</a:t>
              </a:r>
              <a:r>
                <a:rPr lang="en-US" sz="1400" dirty="0">
                  <a:solidFill>
                    <a:srgbClr val="FF0000"/>
                  </a:solidFill>
                </a:rPr>
                <a:t>t @ 200 Hz (!)</a:t>
              </a: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2" y="-1"/>
            <a:ext cx="9144000" cy="478729"/>
          </a:xfrm>
        </p:spPr>
        <p:txBody>
          <a:bodyPr>
            <a:noAutofit/>
          </a:bodyPr>
          <a:lstStyle/>
          <a:p>
            <a:r>
              <a:rPr lang="en-US" sz="2000" b="1" dirty="0"/>
              <a:t>Calibration of a Timing Skew between Gyroscope Measurements in a Strapdown INS</a:t>
            </a: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000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Alexander </a:t>
            </a:r>
            <a:r>
              <a:rPr lang="en-US" sz="1000" u="sng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Kozlov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Fedor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Kapralov</a:t>
            </a:r>
            <a:r>
              <a:rPr lang="en-US" sz="10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(MSU), Alexander </a:t>
            </a: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Fomichev</a:t>
            </a:r>
            <a:r>
              <a:rPr lang="en-US" sz="1000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(MIEA)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478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2412" y="545492"/>
            <a:ext cx="41957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 good instrument is such as good…</a:t>
            </a:r>
          </a:p>
          <a:p>
            <a:pPr algn="ctr"/>
            <a:r>
              <a:rPr lang="en-US" dirty="0"/>
              <a:t>…as its calibration is.</a:t>
            </a:r>
          </a:p>
          <a:p>
            <a:pPr algn="r"/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Unknown </a:t>
            </a:r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metrologist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9" y="2405062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12" name="TextBox 11"/>
          <p:cNvSpPr txBox="1"/>
          <p:nvPr/>
        </p:nvSpPr>
        <p:spPr>
          <a:xfrm>
            <a:off x="252411" y="1745821"/>
            <a:ext cx="4195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Why timing skew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between </a:t>
            </a:r>
            <a:r>
              <a:rPr lang="en-US" dirty="0">
                <a:solidFill>
                  <a:schemeClr val="accent2"/>
                </a:solidFill>
              </a:rPr>
              <a:t>gyroscope measurements?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30366" y="1968284"/>
            <a:ext cx="518891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298" indent="-214298">
              <a:buFont typeface="Wingdings" panose="05000000000000000000" pitchFamily="2" charset="2"/>
              <a:buChar char="§"/>
            </a:pPr>
            <a:r>
              <a:rPr lang="en-US" dirty="0"/>
              <a:t>Attitude is </a:t>
            </a:r>
            <a:r>
              <a:rPr lang="en-US" dirty="0" smtClean="0"/>
              <a:t>crucial</a:t>
            </a:r>
            <a:endParaRPr lang="en-US" dirty="0"/>
          </a:p>
          <a:p>
            <a:pPr marL="214298" indent="-214298">
              <a:buFont typeface="Wingdings" panose="05000000000000000000" pitchFamily="2" charset="2"/>
              <a:buChar char="§"/>
            </a:pPr>
            <a:r>
              <a:rPr lang="en-US" dirty="0"/>
              <a:t>Timing skew can be overlooked in factory </a:t>
            </a:r>
            <a:r>
              <a:rPr lang="en-US" dirty="0" smtClean="0"/>
              <a:t>testing</a:t>
            </a:r>
          </a:p>
          <a:p>
            <a:pPr marL="214298" indent="-214298">
              <a:buFont typeface="Wingdings" panose="05000000000000000000" pitchFamily="2" charset="2"/>
              <a:buChar char="§"/>
            </a:pPr>
            <a:endParaRPr lang="en-US" sz="1400" dirty="0"/>
          </a:p>
          <a:p>
            <a:r>
              <a:rPr lang="en-US" sz="1400" dirty="0" smtClean="0"/>
              <a:t>(includes mostly single-axis rotations  vs</a:t>
            </a:r>
            <a:r>
              <a:rPr lang="en-US" sz="1400" dirty="0"/>
              <a:t>.		in real </a:t>
            </a:r>
            <a:r>
              <a:rPr lang="en-US" sz="1400" dirty="0" smtClean="0"/>
              <a:t>world)</a:t>
            </a:r>
          </a:p>
          <a:p>
            <a:endParaRPr lang="en-US" dirty="0"/>
          </a:p>
          <a:p>
            <a:pPr marL="214298" indent="-214298">
              <a:buFont typeface="Wingdings" panose="05000000000000000000" pitchFamily="2" charset="2"/>
              <a:buChar char="§"/>
            </a:pPr>
            <a:r>
              <a:rPr lang="en-US" dirty="0" smtClean="0"/>
              <a:t>Generally </a:t>
            </a:r>
            <a:r>
              <a:rPr lang="en-US" dirty="0"/>
              <a:t>underestimated in acceptable magnitude</a:t>
            </a:r>
          </a:p>
          <a:p>
            <a:pPr algn="r"/>
            <a:r>
              <a:rPr lang="en-US" sz="1400" dirty="0"/>
              <a:t>(small fraction of an integration step seems to be ok</a:t>
            </a:r>
            <a:r>
              <a:rPr lang="en-US" sz="1400" dirty="0" smtClean="0"/>
              <a:t>)</a:t>
            </a:r>
          </a:p>
          <a:p>
            <a:pPr algn="r"/>
            <a:endParaRPr lang="en-US" sz="1400" dirty="0"/>
          </a:p>
          <a:p>
            <a:pPr marL="214298" indent="-214298">
              <a:buFont typeface="Wingdings" panose="05000000000000000000" pitchFamily="2" charset="2"/>
              <a:buChar char="§"/>
            </a:pPr>
            <a:r>
              <a:rPr lang="en-US" dirty="0"/>
              <a:t>May emerge from a variety of causes:</a:t>
            </a:r>
          </a:p>
          <a:p>
            <a:pPr marL="1014371" lvl="2" indent="-214298">
              <a:buFont typeface="Arial" panose="020B0604020202020204" pitchFamily="34" charset="0"/>
              <a:buChar char="•"/>
            </a:pPr>
            <a:r>
              <a:rPr lang="en-US" dirty="0"/>
              <a:t>sequential data polling,</a:t>
            </a:r>
          </a:p>
          <a:p>
            <a:pPr marL="1014371" lvl="2" indent="-214298">
              <a:buFont typeface="Arial" panose="020B0604020202020204" pitchFamily="34" charset="0"/>
              <a:buChar char="•"/>
            </a:pPr>
            <a:r>
              <a:rPr lang="en-US" dirty="0"/>
              <a:t>procedure scheduling,</a:t>
            </a:r>
          </a:p>
          <a:p>
            <a:pPr marL="1014371" lvl="2" indent="-214298">
              <a:buFont typeface="Arial" panose="020B0604020202020204" pitchFamily="34" charset="0"/>
              <a:buChar char="•"/>
            </a:pPr>
            <a:r>
              <a:rPr lang="en-US" dirty="0"/>
              <a:t>filtering (produces phase delays),</a:t>
            </a:r>
          </a:p>
          <a:p>
            <a:pPr marL="1014371" lvl="2" indent="-214298">
              <a:buFont typeface="Arial" panose="020B0604020202020204" pitchFamily="34" charset="0"/>
              <a:buChar char="•"/>
            </a:pPr>
            <a:r>
              <a:rPr lang="en-US" dirty="0"/>
              <a:t>preliminary calculations,</a:t>
            </a:r>
          </a:p>
          <a:p>
            <a:pPr marL="1014371" lvl="2" indent="-214298">
              <a:buFont typeface="Arial" panose="020B0604020202020204" pitchFamily="34" charset="0"/>
              <a:buChar char="•"/>
            </a:pPr>
            <a:r>
              <a:rPr lang="en-US" dirty="0"/>
              <a:t>errors in program code </a:t>
            </a:r>
            <a:r>
              <a:rPr lang="en-US" dirty="0" smtClean="0"/>
              <a:t>…</a:t>
            </a:r>
          </a:p>
          <a:p>
            <a:pPr marL="557171" lvl="1" indent="-214298">
              <a:buFont typeface="Arial" panose="020B0604020202020204" pitchFamily="34" charset="0"/>
              <a:buChar char="•"/>
            </a:pPr>
            <a:endParaRPr lang="en-US" dirty="0"/>
          </a:p>
          <a:p>
            <a:pPr marL="214298" indent="-214298">
              <a:buFont typeface="Wingdings" panose="05000000000000000000" pitchFamily="2" charset="2"/>
              <a:buChar char="§"/>
            </a:pPr>
            <a:r>
              <a:rPr lang="en-US" dirty="0"/>
              <a:t>Impossible to measure directly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4719635" y="545492"/>
            <a:ext cx="4171950" cy="1200329"/>
            <a:chOff x="4719635" y="705968"/>
            <a:chExt cx="4171950" cy="1200329"/>
          </a:xfrm>
        </p:grpSpPr>
        <p:sp>
          <p:nvSpPr>
            <p:cNvPr id="6" name="TextBox 5"/>
            <p:cNvSpPr txBox="1"/>
            <p:nvPr/>
          </p:nvSpPr>
          <p:spPr>
            <a:xfrm>
              <a:off x="4719635" y="705968"/>
              <a:ext cx="41719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/>
                <a:t>		parameter </a:t>
              </a:r>
              <a:r>
                <a:rPr lang="en-US" dirty="0"/>
                <a:t>estimation </a:t>
              </a:r>
              <a:r>
                <a:rPr lang="en-US" dirty="0" smtClean="0"/>
                <a:t>accuracy</a:t>
              </a:r>
            </a:p>
            <a:p>
              <a:pPr algn="r"/>
              <a:endParaRPr lang="en-US" dirty="0"/>
            </a:p>
            <a:p>
              <a:r>
                <a:rPr lang="en-US" dirty="0"/>
                <a:t>Parametric model</a:t>
              </a:r>
            </a:p>
            <a:p>
              <a:pPr algn="r"/>
              <a:r>
                <a:rPr lang="en-US" dirty="0"/>
                <a:t>model completeness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 flipV="1">
              <a:off x="6464300" y="984250"/>
              <a:ext cx="322265" cy="3302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6515100" y="1504950"/>
              <a:ext cx="330200" cy="1841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олилиния 28"/>
            <p:cNvSpPr/>
            <p:nvPr/>
          </p:nvSpPr>
          <p:spPr>
            <a:xfrm>
              <a:off x="6680200" y="1517950"/>
              <a:ext cx="2211385" cy="388347"/>
            </a:xfrm>
            <a:custGeom>
              <a:avLst/>
              <a:gdLst>
                <a:gd name="connsiteX0" fmla="*/ 742950 w 5740403"/>
                <a:gd name="connsiteY0" fmla="*/ 49631 h 786162"/>
                <a:gd name="connsiteX1" fmla="*/ 0 w 5740403"/>
                <a:gd name="connsiteY1" fmla="*/ 379831 h 786162"/>
                <a:gd name="connsiteX2" fmla="*/ 742950 w 5740403"/>
                <a:gd name="connsiteY2" fmla="*/ 748131 h 786162"/>
                <a:gd name="connsiteX3" fmla="*/ 2908300 w 5740403"/>
                <a:gd name="connsiteY3" fmla="*/ 773531 h 786162"/>
                <a:gd name="connsiteX4" fmla="*/ 5041900 w 5740403"/>
                <a:gd name="connsiteY4" fmla="*/ 748131 h 786162"/>
                <a:gd name="connsiteX5" fmla="*/ 5740400 w 5740403"/>
                <a:gd name="connsiteY5" fmla="*/ 373481 h 786162"/>
                <a:gd name="connsiteX6" fmla="*/ 5048250 w 5740403"/>
                <a:gd name="connsiteY6" fmla="*/ 30581 h 786162"/>
                <a:gd name="connsiteX7" fmla="*/ 2844800 w 5740403"/>
                <a:gd name="connsiteY7" fmla="*/ 43281 h 786162"/>
                <a:gd name="connsiteX8" fmla="*/ 711200 w 5740403"/>
                <a:gd name="connsiteY8" fmla="*/ 265531 h 786162"/>
                <a:gd name="connsiteX0" fmla="*/ 388230 w 5385683"/>
                <a:gd name="connsiteY0" fmla="*/ 49631 h 786162"/>
                <a:gd name="connsiteX1" fmla="*/ 880 w 5385683"/>
                <a:gd name="connsiteY1" fmla="*/ 398881 h 786162"/>
                <a:gd name="connsiteX2" fmla="*/ 388230 w 5385683"/>
                <a:gd name="connsiteY2" fmla="*/ 748131 h 786162"/>
                <a:gd name="connsiteX3" fmla="*/ 2553580 w 5385683"/>
                <a:gd name="connsiteY3" fmla="*/ 773531 h 786162"/>
                <a:gd name="connsiteX4" fmla="*/ 4687180 w 5385683"/>
                <a:gd name="connsiteY4" fmla="*/ 748131 h 786162"/>
                <a:gd name="connsiteX5" fmla="*/ 5385680 w 5385683"/>
                <a:gd name="connsiteY5" fmla="*/ 373481 h 786162"/>
                <a:gd name="connsiteX6" fmla="*/ 4693530 w 5385683"/>
                <a:gd name="connsiteY6" fmla="*/ 30581 h 786162"/>
                <a:gd name="connsiteX7" fmla="*/ 2490080 w 5385683"/>
                <a:gd name="connsiteY7" fmla="*/ 43281 h 786162"/>
                <a:gd name="connsiteX8" fmla="*/ 356480 w 5385683"/>
                <a:gd name="connsiteY8" fmla="*/ 265531 h 786162"/>
                <a:gd name="connsiteX0" fmla="*/ 571500 w 5568953"/>
                <a:gd name="connsiteY0" fmla="*/ 49631 h 786162"/>
                <a:gd name="connsiteX1" fmla="*/ 0 w 5568953"/>
                <a:gd name="connsiteY1" fmla="*/ 424281 h 786162"/>
                <a:gd name="connsiteX2" fmla="*/ 571500 w 5568953"/>
                <a:gd name="connsiteY2" fmla="*/ 748131 h 786162"/>
                <a:gd name="connsiteX3" fmla="*/ 2736850 w 5568953"/>
                <a:gd name="connsiteY3" fmla="*/ 773531 h 786162"/>
                <a:gd name="connsiteX4" fmla="*/ 4870450 w 5568953"/>
                <a:gd name="connsiteY4" fmla="*/ 748131 h 786162"/>
                <a:gd name="connsiteX5" fmla="*/ 5568950 w 5568953"/>
                <a:gd name="connsiteY5" fmla="*/ 373481 h 786162"/>
                <a:gd name="connsiteX6" fmla="*/ 4876800 w 5568953"/>
                <a:gd name="connsiteY6" fmla="*/ 30581 h 786162"/>
                <a:gd name="connsiteX7" fmla="*/ 2673350 w 5568953"/>
                <a:gd name="connsiteY7" fmla="*/ 43281 h 786162"/>
                <a:gd name="connsiteX8" fmla="*/ 539750 w 5568953"/>
                <a:gd name="connsiteY8" fmla="*/ 265531 h 786162"/>
                <a:gd name="connsiteX0" fmla="*/ 571500 w 5568953"/>
                <a:gd name="connsiteY0" fmla="*/ 49631 h 856081"/>
                <a:gd name="connsiteX1" fmla="*/ 0 w 5568953"/>
                <a:gd name="connsiteY1" fmla="*/ 424281 h 856081"/>
                <a:gd name="connsiteX2" fmla="*/ 571500 w 5568953"/>
                <a:gd name="connsiteY2" fmla="*/ 748131 h 856081"/>
                <a:gd name="connsiteX3" fmla="*/ 2749550 w 5568953"/>
                <a:gd name="connsiteY3" fmla="*/ 856081 h 856081"/>
                <a:gd name="connsiteX4" fmla="*/ 4870450 w 5568953"/>
                <a:gd name="connsiteY4" fmla="*/ 748131 h 856081"/>
                <a:gd name="connsiteX5" fmla="*/ 5568950 w 5568953"/>
                <a:gd name="connsiteY5" fmla="*/ 373481 h 856081"/>
                <a:gd name="connsiteX6" fmla="*/ 4876800 w 5568953"/>
                <a:gd name="connsiteY6" fmla="*/ 30581 h 856081"/>
                <a:gd name="connsiteX7" fmla="*/ 2673350 w 5568953"/>
                <a:gd name="connsiteY7" fmla="*/ 43281 h 856081"/>
                <a:gd name="connsiteX8" fmla="*/ 539750 w 5568953"/>
                <a:gd name="connsiteY8" fmla="*/ 265531 h 856081"/>
                <a:gd name="connsiteX0" fmla="*/ 571500 w 5422909"/>
                <a:gd name="connsiteY0" fmla="*/ 50548 h 856998"/>
                <a:gd name="connsiteX1" fmla="*/ 0 w 5422909"/>
                <a:gd name="connsiteY1" fmla="*/ 425198 h 856998"/>
                <a:gd name="connsiteX2" fmla="*/ 571500 w 5422909"/>
                <a:gd name="connsiteY2" fmla="*/ 749048 h 856998"/>
                <a:gd name="connsiteX3" fmla="*/ 2749550 w 5422909"/>
                <a:gd name="connsiteY3" fmla="*/ 856998 h 856998"/>
                <a:gd name="connsiteX4" fmla="*/ 4870450 w 5422909"/>
                <a:gd name="connsiteY4" fmla="*/ 749048 h 856998"/>
                <a:gd name="connsiteX5" fmla="*/ 5422900 w 5422909"/>
                <a:gd name="connsiteY5" fmla="*/ 387098 h 856998"/>
                <a:gd name="connsiteX6" fmla="*/ 4876800 w 5422909"/>
                <a:gd name="connsiteY6" fmla="*/ 31498 h 856998"/>
                <a:gd name="connsiteX7" fmla="*/ 2673350 w 5422909"/>
                <a:gd name="connsiteY7" fmla="*/ 44198 h 856998"/>
                <a:gd name="connsiteX8" fmla="*/ 539750 w 5422909"/>
                <a:gd name="connsiteY8" fmla="*/ 266448 h 856998"/>
                <a:gd name="connsiteX0" fmla="*/ 571500 w 5422909"/>
                <a:gd name="connsiteY0" fmla="*/ 46643 h 853093"/>
                <a:gd name="connsiteX1" fmla="*/ 0 w 5422909"/>
                <a:gd name="connsiteY1" fmla="*/ 421293 h 853093"/>
                <a:gd name="connsiteX2" fmla="*/ 571500 w 5422909"/>
                <a:gd name="connsiteY2" fmla="*/ 745143 h 853093"/>
                <a:gd name="connsiteX3" fmla="*/ 2749550 w 5422909"/>
                <a:gd name="connsiteY3" fmla="*/ 853093 h 853093"/>
                <a:gd name="connsiteX4" fmla="*/ 4870450 w 5422909"/>
                <a:gd name="connsiteY4" fmla="*/ 745143 h 853093"/>
                <a:gd name="connsiteX5" fmla="*/ 5422900 w 5422909"/>
                <a:gd name="connsiteY5" fmla="*/ 383193 h 853093"/>
                <a:gd name="connsiteX6" fmla="*/ 4876800 w 5422909"/>
                <a:gd name="connsiteY6" fmla="*/ 27593 h 853093"/>
                <a:gd name="connsiteX7" fmla="*/ 2673350 w 5422909"/>
                <a:gd name="connsiteY7" fmla="*/ 40293 h 853093"/>
                <a:gd name="connsiteX8" fmla="*/ 527050 w 5422909"/>
                <a:gd name="connsiteY8" fmla="*/ 173643 h 853093"/>
                <a:gd name="connsiteX0" fmla="*/ 571500 w 5422909"/>
                <a:gd name="connsiteY0" fmla="*/ 103767 h 910217"/>
                <a:gd name="connsiteX1" fmla="*/ 0 w 5422909"/>
                <a:gd name="connsiteY1" fmla="*/ 478417 h 910217"/>
                <a:gd name="connsiteX2" fmla="*/ 571500 w 5422909"/>
                <a:gd name="connsiteY2" fmla="*/ 802267 h 910217"/>
                <a:gd name="connsiteX3" fmla="*/ 2749550 w 5422909"/>
                <a:gd name="connsiteY3" fmla="*/ 910217 h 910217"/>
                <a:gd name="connsiteX4" fmla="*/ 4870450 w 5422909"/>
                <a:gd name="connsiteY4" fmla="*/ 802267 h 910217"/>
                <a:gd name="connsiteX5" fmla="*/ 5422900 w 5422909"/>
                <a:gd name="connsiteY5" fmla="*/ 440317 h 910217"/>
                <a:gd name="connsiteX6" fmla="*/ 4876800 w 5422909"/>
                <a:gd name="connsiteY6" fmla="*/ 84717 h 910217"/>
                <a:gd name="connsiteX7" fmla="*/ 2660650 w 5422909"/>
                <a:gd name="connsiteY7" fmla="*/ 8517 h 910217"/>
                <a:gd name="connsiteX8" fmla="*/ 527050 w 5422909"/>
                <a:gd name="connsiteY8" fmla="*/ 230767 h 910217"/>
                <a:gd name="connsiteX0" fmla="*/ 571500 w 5422909"/>
                <a:gd name="connsiteY0" fmla="*/ 102037 h 908487"/>
                <a:gd name="connsiteX1" fmla="*/ 0 w 5422909"/>
                <a:gd name="connsiteY1" fmla="*/ 476687 h 908487"/>
                <a:gd name="connsiteX2" fmla="*/ 571500 w 5422909"/>
                <a:gd name="connsiteY2" fmla="*/ 800537 h 908487"/>
                <a:gd name="connsiteX3" fmla="*/ 2749550 w 5422909"/>
                <a:gd name="connsiteY3" fmla="*/ 908487 h 908487"/>
                <a:gd name="connsiteX4" fmla="*/ 4870450 w 5422909"/>
                <a:gd name="connsiteY4" fmla="*/ 800537 h 908487"/>
                <a:gd name="connsiteX5" fmla="*/ 5422900 w 5422909"/>
                <a:gd name="connsiteY5" fmla="*/ 438587 h 908487"/>
                <a:gd name="connsiteX6" fmla="*/ 4876800 w 5422909"/>
                <a:gd name="connsiteY6" fmla="*/ 82987 h 908487"/>
                <a:gd name="connsiteX7" fmla="*/ 2660650 w 5422909"/>
                <a:gd name="connsiteY7" fmla="*/ 6787 h 908487"/>
                <a:gd name="connsiteX8" fmla="*/ 520700 w 5422909"/>
                <a:gd name="connsiteY8" fmla="*/ 203637 h 908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22909" h="908487">
                  <a:moveTo>
                    <a:pt x="571500" y="102037"/>
                  </a:moveTo>
                  <a:cubicBezTo>
                    <a:pt x="200025" y="208928"/>
                    <a:pt x="0" y="360270"/>
                    <a:pt x="0" y="476687"/>
                  </a:cubicBezTo>
                  <a:cubicBezTo>
                    <a:pt x="0" y="593104"/>
                    <a:pt x="113242" y="728570"/>
                    <a:pt x="571500" y="800537"/>
                  </a:cubicBezTo>
                  <a:cubicBezTo>
                    <a:pt x="1029758" y="872504"/>
                    <a:pt x="2033058" y="908487"/>
                    <a:pt x="2749550" y="908487"/>
                  </a:cubicBezTo>
                  <a:cubicBezTo>
                    <a:pt x="3466042" y="908487"/>
                    <a:pt x="4424892" y="878854"/>
                    <a:pt x="4870450" y="800537"/>
                  </a:cubicBezTo>
                  <a:cubicBezTo>
                    <a:pt x="5316008" y="722220"/>
                    <a:pt x="5421842" y="558179"/>
                    <a:pt x="5422900" y="438587"/>
                  </a:cubicBezTo>
                  <a:cubicBezTo>
                    <a:pt x="5423958" y="318995"/>
                    <a:pt x="5337175" y="154954"/>
                    <a:pt x="4876800" y="82987"/>
                  </a:cubicBezTo>
                  <a:cubicBezTo>
                    <a:pt x="4416425" y="11020"/>
                    <a:pt x="3386667" y="-13321"/>
                    <a:pt x="2660650" y="6787"/>
                  </a:cubicBezTo>
                  <a:cubicBezTo>
                    <a:pt x="1934633" y="26895"/>
                    <a:pt x="1226079" y="112091"/>
                    <a:pt x="520700" y="203637"/>
                  </a:cubicBezTo>
                </a:path>
              </a:pathLst>
            </a:custGeom>
            <a:noFill/>
            <a:ln w="28575" cap="rnd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1" name="Рисунок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223" y="2531105"/>
            <a:ext cx="572645" cy="534239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1830004" y="2376557"/>
            <a:ext cx="2312594" cy="738014"/>
            <a:chOff x="2847440" y="2575164"/>
            <a:chExt cx="3083459" cy="984018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2847440" y="2575164"/>
              <a:ext cx="2548800" cy="98401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8325" y="2643985"/>
              <a:ext cx="2557113" cy="847798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5378400" y="2992397"/>
              <a:ext cx="552499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…</a:t>
              </a:r>
            </a:p>
          </p:txBody>
        </p:sp>
      </p:grpSp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2250" y="2"/>
            <a:ext cx="487036" cy="240426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04251" y="242186"/>
            <a:ext cx="539748" cy="23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7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99948" y="542463"/>
            <a:ext cx="41957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Mitigating the effect of instrumental errors</a:t>
            </a:r>
            <a:endParaRPr lang="en-US" dirty="0"/>
          </a:p>
          <a:p>
            <a:pPr marL="214298" indent="-214298">
              <a:buFont typeface="Arial" panose="020B0604020202020204" pitchFamily="34" charset="0"/>
              <a:buChar char="•"/>
            </a:pPr>
            <a:r>
              <a:rPr lang="en-US" b="1" dirty="0"/>
              <a:t>residual calibration errors </a:t>
            </a:r>
            <a:r>
              <a:rPr lang="en-US" dirty="0"/>
              <a:t>of the INS</a:t>
            </a:r>
          </a:p>
          <a:p>
            <a:pPr marL="214298" indent="-214298">
              <a:buFont typeface="Arial" panose="020B0604020202020204" pitchFamily="34" charset="0"/>
              <a:buChar char="•"/>
            </a:pPr>
            <a:r>
              <a:rPr lang="en-US" b="1" dirty="0"/>
              <a:t>imperfect instrumentation</a:t>
            </a:r>
            <a:r>
              <a:rPr lang="en-US" dirty="0"/>
              <a:t> of the experiment</a:t>
            </a:r>
          </a:p>
          <a:p>
            <a:endParaRPr lang="en-US" b="1" dirty="0"/>
          </a:p>
          <a:p>
            <a:endParaRPr lang="en-US" b="1" dirty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en-US" sz="1400" dirty="0" smtClean="0"/>
              <a:t>Azimuth </a:t>
            </a:r>
            <a:r>
              <a:rPr lang="en-US" sz="1400" dirty="0"/>
              <a:t>error </a:t>
            </a:r>
            <a:r>
              <a:rPr lang="en-US" sz="1400" dirty="0" smtClean="0"/>
              <a:t>drift average rate </a:t>
            </a:r>
          </a:p>
          <a:p>
            <a:pPr algn="r"/>
            <a:r>
              <a:rPr lang="en-US" sz="1400" dirty="0" smtClean="0"/>
              <a:t>due </a:t>
            </a:r>
            <a:r>
              <a:rPr lang="en-US" sz="1400" dirty="0"/>
              <a:t>to instrumental </a:t>
            </a:r>
            <a:r>
              <a:rPr lang="en-US" sz="1400" dirty="0" smtClean="0"/>
              <a:t>errors </a:t>
            </a:r>
            <a:r>
              <a:rPr lang="en-US" sz="1400" dirty="0" smtClean="0">
                <a:solidFill>
                  <a:schemeClr val="accent2"/>
                </a:solidFill>
              </a:rPr>
              <a:t>either is negligible, </a:t>
            </a:r>
          </a:p>
          <a:p>
            <a:pPr algn="r"/>
            <a:r>
              <a:rPr lang="en-US" sz="1400" dirty="0" smtClean="0">
                <a:solidFill>
                  <a:schemeClr val="accent2"/>
                </a:solidFill>
              </a:rPr>
              <a:t>or </a:t>
            </a:r>
            <a:r>
              <a:rPr lang="en-US" sz="1400" dirty="0">
                <a:solidFill>
                  <a:schemeClr val="accent2"/>
                </a:solidFill>
              </a:rPr>
              <a:t>does not depend </a:t>
            </a:r>
            <a:r>
              <a:rPr lang="en-US" sz="1400" dirty="0" smtClean="0">
                <a:solidFill>
                  <a:schemeClr val="accent2"/>
                </a:solidFill>
              </a:rPr>
              <a:t>on the </a:t>
            </a:r>
            <a:r>
              <a:rPr lang="en-US" sz="1400" dirty="0">
                <a:solidFill>
                  <a:schemeClr val="accent2"/>
                </a:solidFill>
              </a:rPr>
              <a:t>period of oscillations</a:t>
            </a:r>
          </a:p>
          <a:p>
            <a:pPr algn="r"/>
            <a:endParaRPr lang="en-US" sz="600" dirty="0"/>
          </a:p>
          <a:p>
            <a:r>
              <a:rPr lang="en-US" dirty="0"/>
              <a:t>Thus, we should use </a:t>
            </a:r>
            <a:r>
              <a:rPr lang="en-US" b="1" dirty="0">
                <a:solidFill>
                  <a:schemeClr val="accent2"/>
                </a:solidFill>
              </a:rPr>
              <a:t>differencing</a:t>
            </a:r>
            <a:r>
              <a:rPr lang="en-US" dirty="0"/>
              <a:t> between two experiments with different periods of </a:t>
            </a:r>
            <a:r>
              <a:rPr lang="en-US" dirty="0" smtClean="0"/>
              <a:t>oscillations</a:t>
            </a:r>
            <a:endParaRPr lang="en-US" dirty="0"/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The method has been tested 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r"/>
            <a:r>
              <a:rPr lang="en-US" b="1" dirty="0" smtClean="0">
                <a:solidFill>
                  <a:schemeClr val="accent2"/>
                </a:solidFill>
              </a:rPr>
              <a:t>in </a:t>
            </a:r>
            <a:r>
              <a:rPr lang="en-US" b="1" dirty="0">
                <a:solidFill>
                  <a:schemeClr val="accent2"/>
                </a:solidFill>
              </a:rPr>
              <a:t>three case studies so far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1" y="2695797"/>
            <a:ext cx="4050004" cy="2011161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4699949" y="1633382"/>
            <a:ext cx="2900596" cy="2564001"/>
            <a:chOff x="6266597" y="1987729"/>
            <a:chExt cx="3082120" cy="2833107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6597" y="1987729"/>
              <a:ext cx="3082120" cy="283310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637389" y="3792171"/>
              <a:ext cx="2077987" cy="738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An example for</a:t>
              </a:r>
            </a:p>
            <a:p>
              <a:r>
                <a:rPr lang="en-US" sz="1400" dirty="0"/>
                <a:t>scaling factor error</a:t>
              </a:r>
            </a:p>
            <a:p>
              <a:r>
                <a:rPr lang="en-US" sz="1400" dirty="0"/>
                <a:t>in Y gyroscope signal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52412" y="542463"/>
            <a:ext cx="41957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Calibration experiment: 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timing skew should be</a:t>
            </a:r>
          </a:p>
          <a:p>
            <a:pPr marL="214298" indent="-214298">
              <a:buFont typeface="Arial" panose="020B0604020202020204" pitchFamily="34" charset="0"/>
              <a:buChar char="•"/>
            </a:pPr>
            <a:r>
              <a:rPr lang="en-US" b="1" dirty="0"/>
              <a:t>observable</a:t>
            </a:r>
            <a:r>
              <a:rPr lang="en-US" dirty="0"/>
              <a:t> </a:t>
            </a:r>
            <a:endParaRPr lang="en-US" dirty="0" smtClean="0"/>
          </a:p>
          <a:p>
            <a:pPr algn="r"/>
            <a:r>
              <a:rPr lang="en-US" sz="1400" dirty="0" smtClean="0"/>
              <a:t>(</a:t>
            </a:r>
            <a:r>
              <a:rPr lang="en-US" sz="1400" dirty="0"/>
              <a:t>considerable effect on navigation)</a:t>
            </a:r>
          </a:p>
          <a:p>
            <a:pPr marL="214298" indent="-214298">
              <a:buFont typeface="Arial" panose="020B0604020202020204" pitchFamily="34" charset="0"/>
              <a:buChar char="•"/>
            </a:pPr>
            <a:r>
              <a:rPr lang="en-US" b="1" dirty="0"/>
              <a:t>predictable</a:t>
            </a:r>
            <a:r>
              <a:rPr lang="en-US" dirty="0"/>
              <a:t> </a:t>
            </a:r>
            <a:endParaRPr lang="en-US" dirty="0" smtClean="0"/>
          </a:p>
          <a:p>
            <a:pPr algn="r"/>
            <a:r>
              <a:rPr lang="en-US" sz="1400" dirty="0" smtClean="0"/>
              <a:t>(</a:t>
            </a:r>
            <a:r>
              <a:rPr lang="en-US" sz="1400" dirty="0"/>
              <a:t>explicit relation to measurable quantities)</a:t>
            </a:r>
          </a:p>
          <a:p>
            <a:pPr marL="214298" indent="-214298">
              <a:buFont typeface="Arial" panose="020B0604020202020204" pitchFamily="34" charset="0"/>
              <a:buChar char="•"/>
            </a:pPr>
            <a:r>
              <a:rPr lang="en-US" b="1" dirty="0"/>
              <a:t>separable</a:t>
            </a:r>
            <a:r>
              <a:rPr lang="en-US" dirty="0"/>
              <a:t> </a:t>
            </a:r>
            <a:endParaRPr lang="en-US" dirty="0" smtClean="0"/>
          </a:p>
          <a:p>
            <a:pPr algn="r"/>
            <a:r>
              <a:rPr lang="en-US" sz="1400" dirty="0" smtClean="0"/>
              <a:t>(</a:t>
            </a:r>
            <a:r>
              <a:rPr lang="en-US" sz="1400" dirty="0"/>
              <a:t>other factors should average or cancel out)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2415" y="4313671"/>
            <a:ext cx="154316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165932"/>
              </p:ext>
            </p:extLst>
          </p:nvPr>
        </p:nvGraphicFramePr>
        <p:xfrm>
          <a:off x="190500" y="4779963"/>
          <a:ext cx="40941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Уравнение" r:id="rId5" imgW="2895480" imgH="393480" progId="Equation.3">
                  <p:embed/>
                </p:oleObj>
              </mc:Choice>
              <mc:Fallback>
                <p:oleObj name="Уравнение" r:id="rId5" imgW="28954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4779963"/>
                        <a:ext cx="4094163" cy="558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23014"/>
              </p:ext>
            </p:extLst>
          </p:nvPr>
        </p:nvGraphicFramePr>
        <p:xfrm>
          <a:off x="252409" y="5532617"/>
          <a:ext cx="4195766" cy="67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471"/>
                <a:gridCol w="524471"/>
                <a:gridCol w="524471"/>
                <a:gridCol w="1048941"/>
                <a:gridCol w="374275"/>
                <a:gridCol w="1199137"/>
              </a:tblGrid>
              <a:tr h="223856">
                <a:tc>
                  <a:txBody>
                    <a:bodyPr/>
                    <a:lstStyle/>
                    <a:p>
                      <a:pPr algn="ctr"/>
                      <a:r>
                        <a:rPr lang="el-GR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r>
                        <a:rPr lang="el-GR" sz="14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 b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1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  <a:r>
                        <a:rPr lang="en-US" sz="1400" b="0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XZ</a:t>
                      </a:r>
                      <a:endParaRPr lang="en-US" sz="1400" b="0" i="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b="1" i="0" baseline="-25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endParaRPr lang="en-US" sz="1400" b="1" i="0" baseline="-25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⟨</a:t>
                      </a:r>
                      <a:r>
                        <a:rPr lang="el-GR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  <a:r>
                        <a:rPr lang="en-US" sz="1400" b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⟩</a:t>
                      </a:r>
                      <a:endParaRPr lang="en-US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393987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45°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90°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 sec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00B050"/>
                          </a:solidFill>
                        </a:rPr>
                        <a:t>1 </a:t>
                      </a:r>
                      <a:r>
                        <a:rPr lang="el-GR" sz="1400" dirty="0" smtClean="0">
                          <a:solidFill>
                            <a:srgbClr val="00B050"/>
                          </a:solidFill>
                        </a:rPr>
                        <a:t>μ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</a:rPr>
                        <a:t>sec (!)</a:t>
                      </a:r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34290" marB="34290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0.145°/</a:t>
                      </a:r>
                      <a:r>
                        <a:rPr lang="en-US" sz="1400" b="1" dirty="0" err="1" smtClean="0">
                          <a:solidFill>
                            <a:srgbClr val="FF0000"/>
                          </a:solidFill>
                        </a:rPr>
                        <a:t>hr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 (!)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96714" y="234804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10" name="Полилиния 9"/>
          <p:cNvSpPr/>
          <p:nvPr/>
        </p:nvSpPr>
        <p:spPr>
          <a:xfrm>
            <a:off x="3326211" y="5528767"/>
            <a:ext cx="1072677" cy="733628"/>
          </a:xfrm>
          <a:custGeom>
            <a:avLst/>
            <a:gdLst>
              <a:gd name="connsiteX0" fmla="*/ 742950 w 5740403"/>
              <a:gd name="connsiteY0" fmla="*/ 49631 h 786162"/>
              <a:gd name="connsiteX1" fmla="*/ 0 w 5740403"/>
              <a:gd name="connsiteY1" fmla="*/ 379831 h 786162"/>
              <a:gd name="connsiteX2" fmla="*/ 742950 w 5740403"/>
              <a:gd name="connsiteY2" fmla="*/ 748131 h 786162"/>
              <a:gd name="connsiteX3" fmla="*/ 2908300 w 5740403"/>
              <a:gd name="connsiteY3" fmla="*/ 773531 h 786162"/>
              <a:gd name="connsiteX4" fmla="*/ 5041900 w 5740403"/>
              <a:gd name="connsiteY4" fmla="*/ 748131 h 786162"/>
              <a:gd name="connsiteX5" fmla="*/ 5740400 w 5740403"/>
              <a:gd name="connsiteY5" fmla="*/ 373481 h 786162"/>
              <a:gd name="connsiteX6" fmla="*/ 5048250 w 5740403"/>
              <a:gd name="connsiteY6" fmla="*/ 30581 h 786162"/>
              <a:gd name="connsiteX7" fmla="*/ 2844800 w 5740403"/>
              <a:gd name="connsiteY7" fmla="*/ 43281 h 786162"/>
              <a:gd name="connsiteX8" fmla="*/ 711200 w 5740403"/>
              <a:gd name="connsiteY8" fmla="*/ 265531 h 786162"/>
              <a:gd name="connsiteX0" fmla="*/ 388230 w 5385683"/>
              <a:gd name="connsiteY0" fmla="*/ 49631 h 786162"/>
              <a:gd name="connsiteX1" fmla="*/ 880 w 5385683"/>
              <a:gd name="connsiteY1" fmla="*/ 398881 h 786162"/>
              <a:gd name="connsiteX2" fmla="*/ 388230 w 5385683"/>
              <a:gd name="connsiteY2" fmla="*/ 748131 h 786162"/>
              <a:gd name="connsiteX3" fmla="*/ 2553580 w 5385683"/>
              <a:gd name="connsiteY3" fmla="*/ 773531 h 786162"/>
              <a:gd name="connsiteX4" fmla="*/ 4687180 w 5385683"/>
              <a:gd name="connsiteY4" fmla="*/ 748131 h 786162"/>
              <a:gd name="connsiteX5" fmla="*/ 5385680 w 5385683"/>
              <a:gd name="connsiteY5" fmla="*/ 373481 h 786162"/>
              <a:gd name="connsiteX6" fmla="*/ 4693530 w 5385683"/>
              <a:gd name="connsiteY6" fmla="*/ 30581 h 786162"/>
              <a:gd name="connsiteX7" fmla="*/ 2490080 w 5385683"/>
              <a:gd name="connsiteY7" fmla="*/ 43281 h 786162"/>
              <a:gd name="connsiteX8" fmla="*/ 356480 w 5385683"/>
              <a:gd name="connsiteY8" fmla="*/ 265531 h 786162"/>
              <a:gd name="connsiteX0" fmla="*/ 571500 w 5568953"/>
              <a:gd name="connsiteY0" fmla="*/ 49631 h 786162"/>
              <a:gd name="connsiteX1" fmla="*/ 0 w 5568953"/>
              <a:gd name="connsiteY1" fmla="*/ 424281 h 786162"/>
              <a:gd name="connsiteX2" fmla="*/ 571500 w 5568953"/>
              <a:gd name="connsiteY2" fmla="*/ 748131 h 786162"/>
              <a:gd name="connsiteX3" fmla="*/ 2736850 w 5568953"/>
              <a:gd name="connsiteY3" fmla="*/ 773531 h 786162"/>
              <a:gd name="connsiteX4" fmla="*/ 4870450 w 5568953"/>
              <a:gd name="connsiteY4" fmla="*/ 748131 h 786162"/>
              <a:gd name="connsiteX5" fmla="*/ 5568950 w 5568953"/>
              <a:gd name="connsiteY5" fmla="*/ 373481 h 786162"/>
              <a:gd name="connsiteX6" fmla="*/ 4876800 w 5568953"/>
              <a:gd name="connsiteY6" fmla="*/ 30581 h 786162"/>
              <a:gd name="connsiteX7" fmla="*/ 2673350 w 5568953"/>
              <a:gd name="connsiteY7" fmla="*/ 43281 h 786162"/>
              <a:gd name="connsiteX8" fmla="*/ 539750 w 5568953"/>
              <a:gd name="connsiteY8" fmla="*/ 265531 h 786162"/>
              <a:gd name="connsiteX0" fmla="*/ 571500 w 5568953"/>
              <a:gd name="connsiteY0" fmla="*/ 49631 h 856081"/>
              <a:gd name="connsiteX1" fmla="*/ 0 w 5568953"/>
              <a:gd name="connsiteY1" fmla="*/ 424281 h 856081"/>
              <a:gd name="connsiteX2" fmla="*/ 571500 w 5568953"/>
              <a:gd name="connsiteY2" fmla="*/ 748131 h 856081"/>
              <a:gd name="connsiteX3" fmla="*/ 2749550 w 5568953"/>
              <a:gd name="connsiteY3" fmla="*/ 856081 h 856081"/>
              <a:gd name="connsiteX4" fmla="*/ 4870450 w 5568953"/>
              <a:gd name="connsiteY4" fmla="*/ 748131 h 856081"/>
              <a:gd name="connsiteX5" fmla="*/ 5568950 w 5568953"/>
              <a:gd name="connsiteY5" fmla="*/ 373481 h 856081"/>
              <a:gd name="connsiteX6" fmla="*/ 4876800 w 5568953"/>
              <a:gd name="connsiteY6" fmla="*/ 30581 h 856081"/>
              <a:gd name="connsiteX7" fmla="*/ 2673350 w 5568953"/>
              <a:gd name="connsiteY7" fmla="*/ 43281 h 856081"/>
              <a:gd name="connsiteX8" fmla="*/ 539750 w 5568953"/>
              <a:gd name="connsiteY8" fmla="*/ 265531 h 856081"/>
              <a:gd name="connsiteX0" fmla="*/ 571500 w 5422909"/>
              <a:gd name="connsiteY0" fmla="*/ 50548 h 856998"/>
              <a:gd name="connsiteX1" fmla="*/ 0 w 5422909"/>
              <a:gd name="connsiteY1" fmla="*/ 425198 h 856998"/>
              <a:gd name="connsiteX2" fmla="*/ 571500 w 5422909"/>
              <a:gd name="connsiteY2" fmla="*/ 749048 h 856998"/>
              <a:gd name="connsiteX3" fmla="*/ 2749550 w 5422909"/>
              <a:gd name="connsiteY3" fmla="*/ 856998 h 856998"/>
              <a:gd name="connsiteX4" fmla="*/ 4870450 w 5422909"/>
              <a:gd name="connsiteY4" fmla="*/ 749048 h 856998"/>
              <a:gd name="connsiteX5" fmla="*/ 5422900 w 5422909"/>
              <a:gd name="connsiteY5" fmla="*/ 387098 h 856998"/>
              <a:gd name="connsiteX6" fmla="*/ 4876800 w 5422909"/>
              <a:gd name="connsiteY6" fmla="*/ 31498 h 856998"/>
              <a:gd name="connsiteX7" fmla="*/ 2673350 w 5422909"/>
              <a:gd name="connsiteY7" fmla="*/ 44198 h 856998"/>
              <a:gd name="connsiteX8" fmla="*/ 539750 w 5422909"/>
              <a:gd name="connsiteY8" fmla="*/ 266448 h 856998"/>
              <a:gd name="connsiteX0" fmla="*/ 571500 w 5422909"/>
              <a:gd name="connsiteY0" fmla="*/ 46643 h 853093"/>
              <a:gd name="connsiteX1" fmla="*/ 0 w 5422909"/>
              <a:gd name="connsiteY1" fmla="*/ 421293 h 853093"/>
              <a:gd name="connsiteX2" fmla="*/ 571500 w 5422909"/>
              <a:gd name="connsiteY2" fmla="*/ 745143 h 853093"/>
              <a:gd name="connsiteX3" fmla="*/ 2749550 w 5422909"/>
              <a:gd name="connsiteY3" fmla="*/ 853093 h 853093"/>
              <a:gd name="connsiteX4" fmla="*/ 4870450 w 5422909"/>
              <a:gd name="connsiteY4" fmla="*/ 745143 h 853093"/>
              <a:gd name="connsiteX5" fmla="*/ 5422900 w 5422909"/>
              <a:gd name="connsiteY5" fmla="*/ 383193 h 853093"/>
              <a:gd name="connsiteX6" fmla="*/ 4876800 w 5422909"/>
              <a:gd name="connsiteY6" fmla="*/ 27593 h 853093"/>
              <a:gd name="connsiteX7" fmla="*/ 2673350 w 5422909"/>
              <a:gd name="connsiteY7" fmla="*/ 40293 h 853093"/>
              <a:gd name="connsiteX8" fmla="*/ 527050 w 5422909"/>
              <a:gd name="connsiteY8" fmla="*/ 173643 h 853093"/>
              <a:gd name="connsiteX0" fmla="*/ 571500 w 5422909"/>
              <a:gd name="connsiteY0" fmla="*/ 103767 h 910217"/>
              <a:gd name="connsiteX1" fmla="*/ 0 w 5422909"/>
              <a:gd name="connsiteY1" fmla="*/ 478417 h 910217"/>
              <a:gd name="connsiteX2" fmla="*/ 571500 w 5422909"/>
              <a:gd name="connsiteY2" fmla="*/ 802267 h 910217"/>
              <a:gd name="connsiteX3" fmla="*/ 2749550 w 5422909"/>
              <a:gd name="connsiteY3" fmla="*/ 910217 h 910217"/>
              <a:gd name="connsiteX4" fmla="*/ 4870450 w 5422909"/>
              <a:gd name="connsiteY4" fmla="*/ 802267 h 910217"/>
              <a:gd name="connsiteX5" fmla="*/ 5422900 w 5422909"/>
              <a:gd name="connsiteY5" fmla="*/ 440317 h 910217"/>
              <a:gd name="connsiteX6" fmla="*/ 4876800 w 5422909"/>
              <a:gd name="connsiteY6" fmla="*/ 84717 h 910217"/>
              <a:gd name="connsiteX7" fmla="*/ 2660650 w 5422909"/>
              <a:gd name="connsiteY7" fmla="*/ 8517 h 910217"/>
              <a:gd name="connsiteX8" fmla="*/ 527050 w 5422909"/>
              <a:gd name="connsiteY8" fmla="*/ 230767 h 910217"/>
              <a:gd name="connsiteX0" fmla="*/ 571500 w 5422909"/>
              <a:gd name="connsiteY0" fmla="*/ 102037 h 908487"/>
              <a:gd name="connsiteX1" fmla="*/ 0 w 5422909"/>
              <a:gd name="connsiteY1" fmla="*/ 476687 h 908487"/>
              <a:gd name="connsiteX2" fmla="*/ 571500 w 5422909"/>
              <a:gd name="connsiteY2" fmla="*/ 800537 h 908487"/>
              <a:gd name="connsiteX3" fmla="*/ 2749550 w 5422909"/>
              <a:gd name="connsiteY3" fmla="*/ 908487 h 908487"/>
              <a:gd name="connsiteX4" fmla="*/ 4870450 w 5422909"/>
              <a:gd name="connsiteY4" fmla="*/ 800537 h 908487"/>
              <a:gd name="connsiteX5" fmla="*/ 5422900 w 5422909"/>
              <a:gd name="connsiteY5" fmla="*/ 438587 h 908487"/>
              <a:gd name="connsiteX6" fmla="*/ 4876800 w 5422909"/>
              <a:gd name="connsiteY6" fmla="*/ 82987 h 908487"/>
              <a:gd name="connsiteX7" fmla="*/ 2660650 w 5422909"/>
              <a:gd name="connsiteY7" fmla="*/ 6787 h 908487"/>
              <a:gd name="connsiteX8" fmla="*/ 520700 w 5422909"/>
              <a:gd name="connsiteY8" fmla="*/ 203637 h 90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22909" h="908487">
                <a:moveTo>
                  <a:pt x="571500" y="102037"/>
                </a:moveTo>
                <a:cubicBezTo>
                  <a:pt x="200025" y="208928"/>
                  <a:pt x="0" y="360270"/>
                  <a:pt x="0" y="476687"/>
                </a:cubicBezTo>
                <a:cubicBezTo>
                  <a:pt x="0" y="593104"/>
                  <a:pt x="113242" y="728570"/>
                  <a:pt x="571500" y="800537"/>
                </a:cubicBezTo>
                <a:cubicBezTo>
                  <a:pt x="1029758" y="872504"/>
                  <a:pt x="2033058" y="908487"/>
                  <a:pt x="2749550" y="908487"/>
                </a:cubicBezTo>
                <a:cubicBezTo>
                  <a:pt x="3466042" y="908487"/>
                  <a:pt x="4424892" y="878854"/>
                  <a:pt x="4870450" y="800537"/>
                </a:cubicBezTo>
                <a:cubicBezTo>
                  <a:pt x="5316008" y="722220"/>
                  <a:pt x="5421842" y="558179"/>
                  <a:pt x="5422900" y="438587"/>
                </a:cubicBezTo>
                <a:cubicBezTo>
                  <a:pt x="5423958" y="318995"/>
                  <a:pt x="5337175" y="154954"/>
                  <a:pt x="4876800" y="82987"/>
                </a:cubicBezTo>
                <a:cubicBezTo>
                  <a:pt x="4416425" y="11020"/>
                  <a:pt x="3386667" y="-13321"/>
                  <a:pt x="2660650" y="6787"/>
                </a:cubicBezTo>
                <a:cubicBezTo>
                  <a:pt x="1934633" y="26895"/>
                  <a:pt x="1226079" y="112091"/>
                  <a:pt x="520700" y="203637"/>
                </a:cubicBezTo>
              </a:path>
            </a:pathLst>
          </a:custGeom>
          <a:noFill/>
          <a:ln w="28575" cap="rnd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Полилиния 10"/>
          <p:cNvSpPr/>
          <p:nvPr/>
        </p:nvSpPr>
        <p:spPr>
          <a:xfrm>
            <a:off x="1889749" y="5536337"/>
            <a:ext cx="921087" cy="733628"/>
          </a:xfrm>
          <a:custGeom>
            <a:avLst/>
            <a:gdLst>
              <a:gd name="connsiteX0" fmla="*/ 742950 w 5740403"/>
              <a:gd name="connsiteY0" fmla="*/ 49631 h 786162"/>
              <a:gd name="connsiteX1" fmla="*/ 0 w 5740403"/>
              <a:gd name="connsiteY1" fmla="*/ 379831 h 786162"/>
              <a:gd name="connsiteX2" fmla="*/ 742950 w 5740403"/>
              <a:gd name="connsiteY2" fmla="*/ 748131 h 786162"/>
              <a:gd name="connsiteX3" fmla="*/ 2908300 w 5740403"/>
              <a:gd name="connsiteY3" fmla="*/ 773531 h 786162"/>
              <a:gd name="connsiteX4" fmla="*/ 5041900 w 5740403"/>
              <a:gd name="connsiteY4" fmla="*/ 748131 h 786162"/>
              <a:gd name="connsiteX5" fmla="*/ 5740400 w 5740403"/>
              <a:gd name="connsiteY5" fmla="*/ 373481 h 786162"/>
              <a:gd name="connsiteX6" fmla="*/ 5048250 w 5740403"/>
              <a:gd name="connsiteY6" fmla="*/ 30581 h 786162"/>
              <a:gd name="connsiteX7" fmla="*/ 2844800 w 5740403"/>
              <a:gd name="connsiteY7" fmla="*/ 43281 h 786162"/>
              <a:gd name="connsiteX8" fmla="*/ 711200 w 5740403"/>
              <a:gd name="connsiteY8" fmla="*/ 265531 h 786162"/>
              <a:gd name="connsiteX0" fmla="*/ 388230 w 5385683"/>
              <a:gd name="connsiteY0" fmla="*/ 49631 h 786162"/>
              <a:gd name="connsiteX1" fmla="*/ 880 w 5385683"/>
              <a:gd name="connsiteY1" fmla="*/ 398881 h 786162"/>
              <a:gd name="connsiteX2" fmla="*/ 388230 w 5385683"/>
              <a:gd name="connsiteY2" fmla="*/ 748131 h 786162"/>
              <a:gd name="connsiteX3" fmla="*/ 2553580 w 5385683"/>
              <a:gd name="connsiteY3" fmla="*/ 773531 h 786162"/>
              <a:gd name="connsiteX4" fmla="*/ 4687180 w 5385683"/>
              <a:gd name="connsiteY4" fmla="*/ 748131 h 786162"/>
              <a:gd name="connsiteX5" fmla="*/ 5385680 w 5385683"/>
              <a:gd name="connsiteY5" fmla="*/ 373481 h 786162"/>
              <a:gd name="connsiteX6" fmla="*/ 4693530 w 5385683"/>
              <a:gd name="connsiteY6" fmla="*/ 30581 h 786162"/>
              <a:gd name="connsiteX7" fmla="*/ 2490080 w 5385683"/>
              <a:gd name="connsiteY7" fmla="*/ 43281 h 786162"/>
              <a:gd name="connsiteX8" fmla="*/ 356480 w 5385683"/>
              <a:gd name="connsiteY8" fmla="*/ 265531 h 786162"/>
              <a:gd name="connsiteX0" fmla="*/ 571500 w 5568953"/>
              <a:gd name="connsiteY0" fmla="*/ 49631 h 786162"/>
              <a:gd name="connsiteX1" fmla="*/ 0 w 5568953"/>
              <a:gd name="connsiteY1" fmla="*/ 424281 h 786162"/>
              <a:gd name="connsiteX2" fmla="*/ 571500 w 5568953"/>
              <a:gd name="connsiteY2" fmla="*/ 748131 h 786162"/>
              <a:gd name="connsiteX3" fmla="*/ 2736850 w 5568953"/>
              <a:gd name="connsiteY3" fmla="*/ 773531 h 786162"/>
              <a:gd name="connsiteX4" fmla="*/ 4870450 w 5568953"/>
              <a:gd name="connsiteY4" fmla="*/ 748131 h 786162"/>
              <a:gd name="connsiteX5" fmla="*/ 5568950 w 5568953"/>
              <a:gd name="connsiteY5" fmla="*/ 373481 h 786162"/>
              <a:gd name="connsiteX6" fmla="*/ 4876800 w 5568953"/>
              <a:gd name="connsiteY6" fmla="*/ 30581 h 786162"/>
              <a:gd name="connsiteX7" fmla="*/ 2673350 w 5568953"/>
              <a:gd name="connsiteY7" fmla="*/ 43281 h 786162"/>
              <a:gd name="connsiteX8" fmla="*/ 539750 w 5568953"/>
              <a:gd name="connsiteY8" fmla="*/ 265531 h 786162"/>
              <a:gd name="connsiteX0" fmla="*/ 571500 w 5568953"/>
              <a:gd name="connsiteY0" fmla="*/ 49631 h 856081"/>
              <a:gd name="connsiteX1" fmla="*/ 0 w 5568953"/>
              <a:gd name="connsiteY1" fmla="*/ 424281 h 856081"/>
              <a:gd name="connsiteX2" fmla="*/ 571500 w 5568953"/>
              <a:gd name="connsiteY2" fmla="*/ 748131 h 856081"/>
              <a:gd name="connsiteX3" fmla="*/ 2749550 w 5568953"/>
              <a:gd name="connsiteY3" fmla="*/ 856081 h 856081"/>
              <a:gd name="connsiteX4" fmla="*/ 4870450 w 5568953"/>
              <a:gd name="connsiteY4" fmla="*/ 748131 h 856081"/>
              <a:gd name="connsiteX5" fmla="*/ 5568950 w 5568953"/>
              <a:gd name="connsiteY5" fmla="*/ 373481 h 856081"/>
              <a:gd name="connsiteX6" fmla="*/ 4876800 w 5568953"/>
              <a:gd name="connsiteY6" fmla="*/ 30581 h 856081"/>
              <a:gd name="connsiteX7" fmla="*/ 2673350 w 5568953"/>
              <a:gd name="connsiteY7" fmla="*/ 43281 h 856081"/>
              <a:gd name="connsiteX8" fmla="*/ 539750 w 5568953"/>
              <a:gd name="connsiteY8" fmla="*/ 265531 h 856081"/>
              <a:gd name="connsiteX0" fmla="*/ 571500 w 5422909"/>
              <a:gd name="connsiteY0" fmla="*/ 50548 h 856998"/>
              <a:gd name="connsiteX1" fmla="*/ 0 w 5422909"/>
              <a:gd name="connsiteY1" fmla="*/ 425198 h 856998"/>
              <a:gd name="connsiteX2" fmla="*/ 571500 w 5422909"/>
              <a:gd name="connsiteY2" fmla="*/ 749048 h 856998"/>
              <a:gd name="connsiteX3" fmla="*/ 2749550 w 5422909"/>
              <a:gd name="connsiteY3" fmla="*/ 856998 h 856998"/>
              <a:gd name="connsiteX4" fmla="*/ 4870450 w 5422909"/>
              <a:gd name="connsiteY4" fmla="*/ 749048 h 856998"/>
              <a:gd name="connsiteX5" fmla="*/ 5422900 w 5422909"/>
              <a:gd name="connsiteY5" fmla="*/ 387098 h 856998"/>
              <a:gd name="connsiteX6" fmla="*/ 4876800 w 5422909"/>
              <a:gd name="connsiteY6" fmla="*/ 31498 h 856998"/>
              <a:gd name="connsiteX7" fmla="*/ 2673350 w 5422909"/>
              <a:gd name="connsiteY7" fmla="*/ 44198 h 856998"/>
              <a:gd name="connsiteX8" fmla="*/ 539750 w 5422909"/>
              <a:gd name="connsiteY8" fmla="*/ 266448 h 856998"/>
              <a:gd name="connsiteX0" fmla="*/ 571500 w 5422909"/>
              <a:gd name="connsiteY0" fmla="*/ 46643 h 853093"/>
              <a:gd name="connsiteX1" fmla="*/ 0 w 5422909"/>
              <a:gd name="connsiteY1" fmla="*/ 421293 h 853093"/>
              <a:gd name="connsiteX2" fmla="*/ 571500 w 5422909"/>
              <a:gd name="connsiteY2" fmla="*/ 745143 h 853093"/>
              <a:gd name="connsiteX3" fmla="*/ 2749550 w 5422909"/>
              <a:gd name="connsiteY3" fmla="*/ 853093 h 853093"/>
              <a:gd name="connsiteX4" fmla="*/ 4870450 w 5422909"/>
              <a:gd name="connsiteY4" fmla="*/ 745143 h 853093"/>
              <a:gd name="connsiteX5" fmla="*/ 5422900 w 5422909"/>
              <a:gd name="connsiteY5" fmla="*/ 383193 h 853093"/>
              <a:gd name="connsiteX6" fmla="*/ 4876800 w 5422909"/>
              <a:gd name="connsiteY6" fmla="*/ 27593 h 853093"/>
              <a:gd name="connsiteX7" fmla="*/ 2673350 w 5422909"/>
              <a:gd name="connsiteY7" fmla="*/ 40293 h 853093"/>
              <a:gd name="connsiteX8" fmla="*/ 527050 w 5422909"/>
              <a:gd name="connsiteY8" fmla="*/ 173643 h 853093"/>
              <a:gd name="connsiteX0" fmla="*/ 571500 w 5422909"/>
              <a:gd name="connsiteY0" fmla="*/ 103767 h 910217"/>
              <a:gd name="connsiteX1" fmla="*/ 0 w 5422909"/>
              <a:gd name="connsiteY1" fmla="*/ 478417 h 910217"/>
              <a:gd name="connsiteX2" fmla="*/ 571500 w 5422909"/>
              <a:gd name="connsiteY2" fmla="*/ 802267 h 910217"/>
              <a:gd name="connsiteX3" fmla="*/ 2749550 w 5422909"/>
              <a:gd name="connsiteY3" fmla="*/ 910217 h 910217"/>
              <a:gd name="connsiteX4" fmla="*/ 4870450 w 5422909"/>
              <a:gd name="connsiteY4" fmla="*/ 802267 h 910217"/>
              <a:gd name="connsiteX5" fmla="*/ 5422900 w 5422909"/>
              <a:gd name="connsiteY5" fmla="*/ 440317 h 910217"/>
              <a:gd name="connsiteX6" fmla="*/ 4876800 w 5422909"/>
              <a:gd name="connsiteY6" fmla="*/ 84717 h 910217"/>
              <a:gd name="connsiteX7" fmla="*/ 2660650 w 5422909"/>
              <a:gd name="connsiteY7" fmla="*/ 8517 h 910217"/>
              <a:gd name="connsiteX8" fmla="*/ 527050 w 5422909"/>
              <a:gd name="connsiteY8" fmla="*/ 230767 h 910217"/>
              <a:gd name="connsiteX0" fmla="*/ 571500 w 5422909"/>
              <a:gd name="connsiteY0" fmla="*/ 102037 h 908487"/>
              <a:gd name="connsiteX1" fmla="*/ 0 w 5422909"/>
              <a:gd name="connsiteY1" fmla="*/ 476687 h 908487"/>
              <a:gd name="connsiteX2" fmla="*/ 571500 w 5422909"/>
              <a:gd name="connsiteY2" fmla="*/ 800537 h 908487"/>
              <a:gd name="connsiteX3" fmla="*/ 2749550 w 5422909"/>
              <a:gd name="connsiteY3" fmla="*/ 908487 h 908487"/>
              <a:gd name="connsiteX4" fmla="*/ 4870450 w 5422909"/>
              <a:gd name="connsiteY4" fmla="*/ 800537 h 908487"/>
              <a:gd name="connsiteX5" fmla="*/ 5422900 w 5422909"/>
              <a:gd name="connsiteY5" fmla="*/ 438587 h 908487"/>
              <a:gd name="connsiteX6" fmla="*/ 4876800 w 5422909"/>
              <a:gd name="connsiteY6" fmla="*/ 82987 h 908487"/>
              <a:gd name="connsiteX7" fmla="*/ 2660650 w 5422909"/>
              <a:gd name="connsiteY7" fmla="*/ 6787 h 908487"/>
              <a:gd name="connsiteX8" fmla="*/ 520700 w 5422909"/>
              <a:gd name="connsiteY8" fmla="*/ 203637 h 90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22909" h="908487">
                <a:moveTo>
                  <a:pt x="571500" y="102037"/>
                </a:moveTo>
                <a:cubicBezTo>
                  <a:pt x="200025" y="208928"/>
                  <a:pt x="0" y="360270"/>
                  <a:pt x="0" y="476687"/>
                </a:cubicBezTo>
                <a:cubicBezTo>
                  <a:pt x="0" y="593104"/>
                  <a:pt x="113242" y="728570"/>
                  <a:pt x="571500" y="800537"/>
                </a:cubicBezTo>
                <a:cubicBezTo>
                  <a:pt x="1029758" y="872504"/>
                  <a:pt x="2033058" y="908487"/>
                  <a:pt x="2749550" y="908487"/>
                </a:cubicBezTo>
                <a:cubicBezTo>
                  <a:pt x="3466042" y="908487"/>
                  <a:pt x="4424892" y="878854"/>
                  <a:pt x="4870450" y="800537"/>
                </a:cubicBezTo>
                <a:cubicBezTo>
                  <a:pt x="5316008" y="722220"/>
                  <a:pt x="5421842" y="558179"/>
                  <a:pt x="5422900" y="438587"/>
                </a:cubicBezTo>
                <a:cubicBezTo>
                  <a:pt x="5423958" y="318995"/>
                  <a:pt x="5337175" y="154954"/>
                  <a:pt x="4876800" y="82987"/>
                </a:cubicBezTo>
                <a:cubicBezTo>
                  <a:pt x="4416425" y="11020"/>
                  <a:pt x="3386667" y="-13321"/>
                  <a:pt x="2660650" y="6787"/>
                </a:cubicBezTo>
                <a:cubicBezTo>
                  <a:pt x="1934633" y="26895"/>
                  <a:pt x="1226079" y="112091"/>
                  <a:pt x="520700" y="203637"/>
                </a:cubicBezTo>
              </a:path>
            </a:pathLst>
          </a:custGeom>
          <a:noFill/>
          <a:ln w="28575" cap="rnd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-2" y="-1"/>
            <a:ext cx="9144000" cy="4787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mtClean="0"/>
              <a:t>Calibration of a Timing Skew between Gyroscope Measurements in a Strapdown INS</a:t>
            </a:r>
            <a:r>
              <a:rPr lang="en-US" sz="1800" b="1" smtClean="0"/>
              <a:t/>
            </a:r>
            <a:br>
              <a:rPr lang="en-US" sz="1800" b="1" smtClean="0"/>
            </a:br>
            <a:r>
              <a:rPr lang="en-US" sz="1000" u="sng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Alexander Kozlov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Fedor Kapralov</a:t>
            </a:r>
            <a:r>
              <a:rPr lang="en-US" sz="1000" baseline="30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(MSU), Alexander Fomichev</a:t>
            </a:r>
            <a:r>
              <a:rPr lang="en-US" sz="1000" baseline="30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(MIEA)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0" y="478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32250" y="2"/>
            <a:ext cx="487036" cy="24042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04251" y="242186"/>
            <a:ext cx="539748" cy="23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6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1" grpId="1" animBg="1"/>
    </p:bld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893</TotalTime>
  <Words>253</Words>
  <Application>Microsoft Office PowerPoint</Application>
  <PresentationFormat>Экран (4:3)</PresentationFormat>
  <Paragraphs>76</Paragraphs>
  <Slides>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Ретро</vt:lpstr>
      <vt:lpstr>Microsoft Equation 3.0</vt:lpstr>
      <vt:lpstr>Calibration of a Timing Skew between Gyroscope Measurements in a Strapdown INS</vt:lpstr>
      <vt:lpstr>Calibration of a Timing Skew between Gyroscope Measurements in a Strapdown INS Alexander Kozlov, Fedor Kapralov (MSU), Alexander Fomichev (MIEA)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of a Timing Skew between Gyroscope Measurements in a Strapdown INS</dc:title>
  <dc:creator>AK</dc:creator>
  <cp:lastModifiedBy>AK</cp:lastModifiedBy>
  <cp:revision>60</cp:revision>
  <dcterms:created xsi:type="dcterms:W3CDTF">2019-05-18T16:46:12Z</dcterms:created>
  <dcterms:modified xsi:type="dcterms:W3CDTF">2019-05-27T20:07:18Z</dcterms:modified>
</cp:coreProperties>
</file>