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403" autoAdjust="0"/>
  </p:normalViewPr>
  <p:slideViewPr>
    <p:cSldViewPr>
      <p:cViewPr varScale="1">
        <p:scale>
          <a:sx n="77" d="100"/>
          <a:sy n="77" d="100"/>
        </p:scale>
        <p:origin x="-1512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FCC2-3F08-4725-930D-699A7340DFBB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F9CF-458D-4543-981C-98004E2DB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FCC2-3F08-4725-930D-699A7340DFBB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F9CF-458D-4543-981C-98004E2DB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FCC2-3F08-4725-930D-699A7340DFBB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F9CF-458D-4543-981C-98004E2DB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FCC2-3F08-4725-930D-699A7340DFBB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F9CF-458D-4543-981C-98004E2DB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FCC2-3F08-4725-930D-699A7340DFBB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F9CF-458D-4543-981C-98004E2DB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FCC2-3F08-4725-930D-699A7340DFBB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F9CF-458D-4543-981C-98004E2DB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FCC2-3F08-4725-930D-699A7340DFBB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F9CF-458D-4543-981C-98004E2DB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FCC2-3F08-4725-930D-699A7340DFBB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F9CF-458D-4543-981C-98004E2DB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FCC2-3F08-4725-930D-699A7340DFBB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F9CF-458D-4543-981C-98004E2DB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FCC2-3F08-4725-930D-699A7340DFBB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F9CF-458D-4543-981C-98004E2DB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FCC2-3F08-4725-930D-699A7340DFBB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5F9CF-458D-4543-981C-98004E2DB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AFCC2-3F08-4725-930D-699A7340DFBB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5F9CF-458D-4543-981C-98004E2DB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istina.msu.ru/publications/article/20409334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istina.msu.ru/publications/article/30351725" TargetMode="External"/><Relationship Id="rId2" Type="http://schemas.openxmlformats.org/officeDocument/2006/relationships/hyperlink" Target="mailto:av13675@yandex.ru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istina.msu.ru/publications/article/8397384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500034"/>
            <a:ext cx="6500858" cy="428628"/>
          </a:xfrm>
        </p:spPr>
        <p:txBody>
          <a:bodyPr>
            <a:normAutofit fontScale="90000"/>
          </a:bodyPr>
          <a:lstStyle/>
          <a:p>
            <a:r>
              <a:rPr lang="ru-RU" sz="1200" b="1" cap="all" dirty="0" smtClean="0"/>
              <a:t>Феномен повернутое пятно «специфического дефицита зрения</a:t>
            </a:r>
            <a:r>
              <a:rPr lang="ru-RU" sz="1200" cap="all" dirty="0" smtClean="0"/>
              <a:t>»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300" b="1" dirty="0" smtClean="0"/>
              <a:t>Воронков Г.С.  </a:t>
            </a:r>
            <a:r>
              <a:rPr lang="ru-RU" sz="1200" dirty="0" smtClean="0"/>
              <a:t>Московский государственный университет имени М.В. Ломоносова</a:t>
            </a:r>
            <a:r>
              <a:rPr lang="ru-RU" sz="1300" dirty="0" smtClean="0"/>
              <a:t>, </a:t>
            </a:r>
            <a:br>
              <a:rPr lang="ru-RU" sz="1300" dirty="0" smtClean="0"/>
            </a:br>
            <a:r>
              <a:rPr lang="en-US" sz="1200" dirty="0" err="1" smtClean="0">
                <a:hlinkClick r:id="rId2"/>
              </a:rPr>
              <a:t>av</a:t>
            </a:r>
            <a:r>
              <a:rPr lang="ru-RU" sz="1200" dirty="0" smtClean="0">
                <a:hlinkClick r:id="rId2"/>
              </a:rPr>
              <a:t>13675@</a:t>
            </a:r>
            <a:r>
              <a:rPr lang="en-US" sz="1200" dirty="0" err="1" smtClean="0">
                <a:hlinkClick r:id="rId2"/>
              </a:rPr>
              <a:t>yandex</a:t>
            </a:r>
            <a:r>
              <a:rPr lang="ru-RU" sz="1200" dirty="0" smtClean="0">
                <a:hlinkClick r:id="rId2"/>
              </a:rPr>
              <a:t>.</a:t>
            </a:r>
            <a:r>
              <a:rPr lang="en-US" sz="1200" dirty="0" err="1" smtClean="0">
                <a:hlinkClick r:id="rId2"/>
              </a:rPr>
              <a:t>ru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290" y="714348"/>
            <a:ext cx="642942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/>
              <a:t> Видимое в </a:t>
            </a:r>
            <a:r>
              <a:rPr lang="ru-RU" sz="1050" i="1" dirty="0" smtClean="0"/>
              <a:t>пятне «специфического дефицита зрения» </a:t>
            </a:r>
            <a:r>
              <a:rPr lang="ru-RU" sz="1050" dirty="0" smtClean="0"/>
              <a:t>(</a:t>
            </a:r>
            <a:r>
              <a:rPr lang="ru-RU" sz="1050" dirty="0" err="1" smtClean="0"/>
              <a:t>пСДЗ</a:t>
            </a:r>
            <a:r>
              <a:rPr lang="ru-RU" sz="1050" dirty="0" smtClean="0"/>
              <a:t>) движение  «динамичных» включений как направленное </a:t>
            </a:r>
            <a:r>
              <a:rPr lang="ru-RU" sz="1050" b="1" dirty="0" smtClean="0"/>
              <a:t>сверху вниз </a:t>
            </a:r>
            <a:r>
              <a:rPr lang="ru-RU" sz="1050" dirty="0" smtClean="0"/>
              <a:t>является наиболее выраженной характеристикой </a:t>
            </a:r>
            <a:r>
              <a:rPr lang="ru-RU" sz="1050" dirty="0" err="1" smtClean="0"/>
              <a:t>пСДЗ</a:t>
            </a:r>
            <a:r>
              <a:rPr lang="ru-RU" sz="1050" dirty="0" smtClean="0"/>
              <a:t> </a:t>
            </a:r>
            <a:r>
              <a:rPr lang="en-US" sz="1050" dirty="0" smtClean="0"/>
              <a:t>[1-3]</a:t>
            </a:r>
            <a:r>
              <a:rPr lang="ru-RU" sz="1050" dirty="0" smtClean="0"/>
              <a:t>. Здесь описывается и анализируется необычное наблюдение - в определенных условиях движение «динамичных </a:t>
            </a:r>
            <a:r>
              <a:rPr lang="ru-RU" sz="1050" dirty="0" smtClean="0"/>
              <a:t>» </a:t>
            </a:r>
            <a:r>
              <a:rPr lang="ru-RU" sz="1050" dirty="0" smtClean="0"/>
              <a:t>включений в </a:t>
            </a:r>
            <a:r>
              <a:rPr lang="ru-RU" sz="1050" dirty="0" err="1" smtClean="0"/>
              <a:t>пСДЗ</a:t>
            </a:r>
            <a:r>
              <a:rPr lang="ru-RU" sz="1050" dirty="0" smtClean="0"/>
              <a:t> видится как направленное </a:t>
            </a:r>
            <a:r>
              <a:rPr lang="ru-RU" sz="1050" b="1" dirty="0" smtClean="0"/>
              <a:t>снизу вверх. </a:t>
            </a:r>
            <a:r>
              <a:rPr lang="ru-RU" sz="1050" dirty="0" smtClean="0"/>
              <a:t>Кроме того, при этом повернутым на 180˚ оказывается весь паттерн </a:t>
            </a:r>
            <a:r>
              <a:rPr lang="ru-RU" sz="1050" dirty="0" err="1" smtClean="0"/>
              <a:t>пСДЗ</a:t>
            </a:r>
            <a:r>
              <a:rPr lang="ru-RU" sz="1050" dirty="0" smtClean="0"/>
              <a:t>. Исследование показало, что феномен обусловливается дополнительной к глазу оптикой.   </a:t>
            </a:r>
            <a:endParaRPr lang="ru-RU" sz="105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2852" y="3071802"/>
            <a:ext cx="57150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/>
              <a:t> </a:t>
            </a:r>
            <a:endParaRPr lang="ru-RU" sz="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929198" y="4000496"/>
            <a:ext cx="50009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/>
              <a:t> </a:t>
            </a:r>
            <a:endParaRPr lang="ru-RU" sz="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28604" y="3286116"/>
            <a:ext cx="6215106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50" dirty="0" smtClean="0">
                <a:ea typeface="Times New Roman" pitchFamily="18" charset="0"/>
                <a:cs typeface="Arial" pitchFamily="34" charset="0"/>
              </a:rPr>
              <a:t>Рис. </a:t>
            </a:r>
            <a:r>
              <a:rPr lang="en-US" sz="1050" dirty="0" smtClean="0">
                <a:ea typeface="Times New Roman" pitchFamily="18" charset="0"/>
                <a:cs typeface="Arial" pitchFamily="34" charset="0"/>
              </a:rPr>
              <a:t>2</a:t>
            </a:r>
            <a:r>
              <a:rPr lang="ru-RU" sz="1050" dirty="0" smtClean="0">
                <a:ea typeface="Times New Roman" pitchFamily="18" charset="0"/>
                <a:cs typeface="Arial" pitchFamily="34" charset="0"/>
              </a:rPr>
              <a:t>, 3 и 1: 1 – источник света; 2 – линза очков  с видимой в ней картиной мира (КМ);  3 –  </a:t>
            </a:r>
            <a:r>
              <a:rPr lang="ru-RU" sz="1050" dirty="0" err="1" smtClean="0">
                <a:ea typeface="Times New Roman" pitchFamily="18" charset="0"/>
                <a:cs typeface="Arial" pitchFamily="34" charset="0"/>
              </a:rPr>
              <a:t>ппСДЗ</a:t>
            </a:r>
            <a:r>
              <a:rPr lang="ru-RU" sz="1050" dirty="0" smtClean="0">
                <a:ea typeface="Times New Roman" pitchFamily="18" charset="0"/>
                <a:cs typeface="Arial" pitchFamily="34" charset="0"/>
              </a:rPr>
              <a:t> в рамке выделенного фрагмента КМ; 3’ – </a:t>
            </a:r>
            <a:r>
              <a:rPr lang="ru-RU" sz="1050" dirty="0" err="1" smtClean="0">
                <a:ea typeface="Times New Roman" pitchFamily="18" charset="0"/>
                <a:cs typeface="Arial" pitchFamily="34" charset="0"/>
              </a:rPr>
              <a:t>ппСДЗ</a:t>
            </a:r>
            <a:r>
              <a:rPr lang="ru-RU" sz="1050" dirty="0" smtClean="0">
                <a:ea typeface="Times New Roman" pitchFamily="18" charset="0"/>
                <a:cs typeface="Arial" pitchFamily="34" charset="0"/>
              </a:rPr>
              <a:t> в увеличенном фрагменте КМ; 4 – обычное </a:t>
            </a:r>
            <a:r>
              <a:rPr lang="ru-RU" sz="1050" dirty="0" err="1" smtClean="0">
                <a:ea typeface="Times New Roman" pitchFamily="18" charset="0"/>
                <a:cs typeface="Arial" pitchFamily="34" charset="0"/>
              </a:rPr>
              <a:t>пСДЗ</a:t>
            </a:r>
            <a:r>
              <a:rPr lang="ru-RU" sz="1050" dirty="0" smtClean="0">
                <a:ea typeface="Times New Roman" pitchFamily="18" charset="0"/>
                <a:cs typeface="Arial" pitchFamily="34" charset="0"/>
              </a:rPr>
              <a:t> (для сравнения); стрелки - направление движения динамичных включений в </a:t>
            </a:r>
            <a:r>
              <a:rPr lang="ru-RU" sz="1050" dirty="0" err="1" smtClean="0">
                <a:ea typeface="Times New Roman" pitchFamily="18" charset="0"/>
                <a:cs typeface="Arial" pitchFamily="34" charset="0"/>
              </a:rPr>
              <a:t>ппСДЗ</a:t>
            </a:r>
            <a:r>
              <a:rPr lang="ru-RU" sz="1050" dirty="0" smtClean="0">
                <a:ea typeface="Times New Roman" pitchFamily="18" charset="0"/>
                <a:cs typeface="Arial" pitchFamily="34" charset="0"/>
              </a:rPr>
              <a:t> и </a:t>
            </a:r>
            <a:r>
              <a:rPr lang="ru-RU" sz="1050" dirty="0" err="1" smtClean="0">
                <a:ea typeface="Times New Roman" pitchFamily="18" charset="0"/>
                <a:cs typeface="Arial" pitchFamily="34" charset="0"/>
              </a:rPr>
              <a:t>пСДЗ</a:t>
            </a:r>
            <a:endParaRPr lang="ru-RU" sz="1050" dirty="0" smtClean="0"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71810" y="3357554"/>
            <a:ext cx="300042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800" dirty="0" smtClean="0"/>
              <a:t> </a:t>
            </a:r>
            <a:endParaRPr lang="ru-RU" sz="1100" dirty="0" smtClean="0"/>
          </a:p>
          <a:p>
            <a:endParaRPr lang="ru-RU" sz="11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0018" y="4071934"/>
            <a:ext cx="63579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/>
              <a:t> </a:t>
            </a:r>
            <a:endParaRPr lang="ru-RU" sz="1100" i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00042" y="8501090"/>
            <a:ext cx="635795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/>
              <a:t> </a:t>
            </a:r>
          </a:p>
          <a:p>
            <a:pPr algn="just"/>
            <a:r>
              <a:rPr lang="ru-RU" sz="1100" dirty="0" smtClean="0"/>
              <a:t> </a:t>
            </a:r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sz="11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8604" y="5929322"/>
            <a:ext cx="621510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800" dirty="0" smtClean="0"/>
              <a:t> </a:t>
            </a:r>
            <a:endParaRPr lang="ru-RU" sz="8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429132" y="4214810"/>
            <a:ext cx="228601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214818" y="2000232"/>
            <a:ext cx="928694" cy="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Рис. 3. Повернутый статичный паттерн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(3’)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ппСДЗ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(3)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r>
              <a:rPr lang="ru-RU" sz="1050" dirty="0" smtClean="0">
                <a:ea typeface="Times New Roman" pitchFamily="18" charset="0"/>
                <a:cs typeface="Arial" pitchFamily="34" charset="0"/>
              </a:rPr>
              <a:t>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857364" y="2000232"/>
            <a:ext cx="1000132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50" dirty="0" smtClean="0">
                <a:ea typeface="Times New Roman" pitchFamily="18" charset="0"/>
                <a:cs typeface="Arial" pitchFamily="34" charset="0"/>
              </a:rPr>
              <a:t>Рис.2. Повернутый динамичный паттерн (3</a:t>
            </a:r>
            <a:r>
              <a:rPr lang="en-US" sz="1050" dirty="0" smtClean="0">
                <a:ea typeface="Times New Roman" pitchFamily="18" charset="0"/>
                <a:cs typeface="Arial" pitchFamily="34" charset="0"/>
              </a:rPr>
              <a:t>’) </a:t>
            </a:r>
            <a:r>
              <a:rPr lang="ru-RU" sz="1050" dirty="0" smtClean="0">
                <a:ea typeface="Times New Roman" pitchFamily="18" charset="0"/>
                <a:cs typeface="Arial" pitchFamily="34" charset="0"/>
              </a:rPr>
              <a:t>в </a:t>
            </a:r>
            <a:r>
              <a:rPr lang="ru-RU" sz="1050" dirty="0" err="1" smtClean="0">
                <a:ea typeface="Times New Roman" pitchFamily="18" charset="0"/>
                <a:cs typeface="Arial" pitchFamily="34" charset="0"/>
              </a:rPr>
              <a:t>ппСДЗ</a:t>
            </a:r>
            <a:r>
              <a:rPr lang="en-US" sz="1050" dirty="0" smtClean="0">
                <a:ea typeface="Times New Roman" pitchFamily="18" charset="0"/>
                <a:cs typeface="Arial" pitchFamily="34" charset="0"/>
              </a:rPr>
              <a:t> (3)</a:t>
            </a:r>
            <a:r>
              <a:rPr lang="ru-RU" sz="1050" dirty="0" smtClean="0">
                <a:ea typeface="Times New Roman" pitchFamily="18" charset="0"/>
                <a:cs typeface="Arial" pitchFamily="34" charset="0"/>
              </a:rPr>
              <a:t>.</a:t>
            </a:r>
            <a:endParaRPr lang="ru-RU" sz="1050" dirty="0" smtClean="0"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43446" y="4071934"/>
            <a:ext cx="2000288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</a:t>
            </a:r>
            <a:r>
              <a:rPr kumimoji="0" lang="ru-RU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Поворот паттерна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ппСДЗ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180˚ при увеличении расстояния между линзой очков и глазом.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–  надетые очки; Б - отставленные от глаз очки.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расстояние линзы очков до глаза;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фокусное расстояние оптической системы глаза; 3’- видимый паттерн (динамичных и статичных включений)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ппСДЗ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(при  надетых очках (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&lt; 2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 3’’- видимый паттерн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ппСДЗ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отодвинутых очках  (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&gt;&gt; 2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Остальные обозначения те же, что на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рис.1-3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00042" y="7500958"/>
            <a:ext cx="40005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214686" y="6643702"/>
            <a:ext cx="342902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</a:t>
            </a:r>
            <a:r>
              <a:rPr lang="ru-RU" sz="9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Схема хода лучей (от блика на линзе очков), создающих тень на сетчатке от неоднородностей, находящихся сразу за оптической системой глаза. 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-  прямое изображение </a:t>
            </a:r>
            <a:r>
              <a:rPr lang="ru-RU" sz="9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объекта (тени) 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сетчатке; </a:t>
            </a:r>
            <a:r>
              <a:rPr lang="ru-RU" sz="9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lang="en-US" sz="9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lang="ru-RU" sz="9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повернутое на 180˚ изображение объекта (тени) на сетчатке; стрелки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направление потока динамичных включений и направление движения тени от него на сетчатке;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фокус оптической системы глаза; -2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точка на расстоянии двойного фокусного расстояния перед оптическим центром глаза.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28868" y="1571604"/>
            <a:ext cx="221457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dirty="0" smtClean="0">
                <a:latin typeface="+mj-lt"/>
                <a:ea typeface="Times New Roman" pitchFamily="18" charset="0"/>
                <a:cs typeface="Arial" pitchFamily="34" charset="0"/>
              </a:rPr>
              <a:t>Условия видения </a:t>
            </a:r>
            <a:r>
              <a:rPr lang="ru-RU" sz="1050" b="1" i="1" dirty="0" smtClean="0">
                <a:latin typeface="+mj-lt"/>
                <a:ea typeface="Times New Roman" pitchFamily="18" charset="0"/>
                <a:cs typeface="Arial" pitchFamily="34" charset="0"/>
              </a:rPr>
              <a:t>повернутого </a:t>
            </a:r>
            <a:r>
              <a:rPr lang="ru-RU" sz="1050" b="1" i="1" dirty="0" err="1" smtClean="0">
                <a:latin typeface="+mj-lt"/>
                <a:ea typeface="Times New Roman" pitchFamily="18" charset="0"/>
                <a:cs typeface="Arial" pitchFamily="34" charset="0"/>
              </a:rPr>
              <a:t>пСДЗ</a:t>
            </a:r>
            <a:r>
              <a:rPr lang="ru-RU" sz="1050" b="1" dirty="0" smtClean="0">
                <a:latin typeface="+mj-lt"/>
                <a:ea typeface="Times New Roman" pitchFamily="18" charset="0"/>
                <a:cs typeface="Arial" pitchFamily="34" charset="0"/>
              </a:rPr>
              <a:t> (</a:t>
            </a:r>
            <a:r>
              <a:rPr lang="ru-RU" sz="1050" b="1" dirty="0" err="1" smtClean="0">
                <a:latin typeface="+mj-lt"/>
                <a:ea typeface="Times New Roman" pitchFamily="18" charset="0"/>
                <a:cs typeface="Arial" pitchFamily="34" charset="0"/>
              </a:rPr>
              <a:t>ппСДЗ</a:t>
            </a:r>
            <a:r>
              <a:rPr lang="ru-RU" sz="1050" b="1" i="1" dirty="0" smtClean="0">
                <a:latin typeface="+mj-lt"/>
                <a:ea typeface="Times New Roman" pitchFamily="18" charset="0"/>
                <a:cs typeface="Arial" pitchFamily="34" charset="0"/>
              </a:rPr>
              <a:t>)</a:t>
            </a:r>
            <a:r>
              <a:rPr lang="ru-RU" sz="1050" b="1" dirty="0" smtClean="0">
                <a:latin typeface="+mj-lt"/>
                <a:ea typeface="Times New Roman" pitchFamily="18" charset="0"/>
                <a:cs typeface="Arial" pitchFamily="34" charset="0"/>
              </a:rPr>
              <a:t>. </a:t>
            </a:r>
            <a:endParaRPr lang="ru-RU" sz="1050" b="1" dirty="0">
              <a:latin typeface="+mj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14884" y="2357422"/>
            <a:ext cx="35719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lang="ru-RU" sz="105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00042" y="3071802"/>
            <a:ext cx="621510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/>
              <a:t>Рис</a:t>
            </a:r>
            <a:r>
              <a:rPr lang="ru-RU" sz="1050" dirty="0" smtClean="0"/>
              <a:t>. </a:t>
            </a:r>
            <a:r>
              <a:rPr lang="ru-RU" sz="1050" dirty="0" smtClean="0"/>
              <a:t>1. </a:t>
            </a:r>
            <a:r>
              <a:rPr lang="ru-RU" sz="1050" dirty="0" smtClean="0"/>
              <a:t>Точечный </a:t>
            </a:r>
            <a:r>
              <a:rPr lang="ru-RU" sz="1050" dirty="0" smtClean="0"/>
              <a:t>яркий блик на линзе  (2) очков </a:t>
            </a:r>
            <a:r>
              <a:rPr lang="ru-RU" sz="1050" dirty="0" smtClean="0"/>
              <a:t>- непосредственный </a:t>
            </a:r>
            <a:r>
              <a:rPr lang="ru-RU" sz="1050" dirty="0" smtClean="0"/>
              <a:t>источник света, создающий </a:t>
            </a:r>
            <a:r>
              <a:rPr lang="ru-RU" sz="1050" dirty="0" err="1" smtClean="0"/>
              <a:t>ппСДЗ</a:t>
            </a:r>
            <a:r>
              <a:rPr lang="ru-RU" sz="1050" dirty="0" smtClean="0"/>
              <a:t>.</a:t>
            </a:r>
            <a:endParaRPr lang="ru-RU" sz="105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143248" y="2071670"/>
            <a:ext cx="64293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/>
              <a:t>Рис. 3.</a:t>
            </a:r>
            <a:endParaRPr lang="ru-RU" sz="105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72" y="2071670"/>
            <a:ext cx="1062040" cy="875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Прямоугольник 28"/>
          <p:cNvSpPr/>
          <p:nvPr/>
        </p:nvSpPr>
        <p:spPr>
          <a:xfrm>
            <a:off x="3429000" y="2071670"/>
            <a:ext cx="55015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dirty="0" smtClean="0">
                <a:ea typeface="Times New Roman" pitchFamily="18" charset="0"/>
                <a:cs typeface="Arial" pitchFamily="34" charset="0"/>
              </a:rPr>
              <a:t>Рис. 1.</a:t>
            </a:r>
            <a:endParaRPr lang="ru-RU" sz="1050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66" y="1571604"/>
            <a:ext cx="1571636" cy="1542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12" y="1571604"/>
            <a:ext cx="1428760" cy="146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Прямоугольник 33"/>
          <p:cNvSpPr/>
          <p:nvPr/>
        </p:nvSpPr>
        <p:spPr>
          <a:xfrm>
            <a:off x="1714488" y="6429388"/>
            <a:ext cx="264320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smtClean="0"/>
              <a:t>Почему </a:t>
            </a:r>
            <a:r>
              <a:rPr lang="ru-RU" sz="1050" b="1" dirty="0" err="1" smtClean="0"/>
              <a:t>ппСДЗ</a:t>
            </a:r>
            <a:r>
              <a:rPr lang="ru-RU" sz="1050" b="1" dirty="0" smtClean="0"/>
              <a:t> является «повернутым»? </a:t>
            </a:r>
            <a:endParaRPr lang="ru-RU" sz="1050" b="1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42918" y="3857620"/>
            <a:ext cx="573586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Свойство </a:t>
            </a:r>
            <a:r>
              <a:rPr kumimoji="0" lang="ru-RU" sz="105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ппСДЗ</a:t>
            </a: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инвертировать при отдалении блика </a:t>
            </a: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(очков) на </a:t>
            </a: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расстояние </a:t>
            </a: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&gt;&gt; 2f</a:t>
            </a: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от глаза 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56" y="6643702"/>
            <a:ext cx="24574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Прямоугольник 30"/>
          <p:cNvSpPr/>
          <p:nvPr/>
        </p:nvSpPr>
        <p:spPr>
          <a:xfrm>
            <a:off x="500042" y="8072462"/>
            <a:ext cx="6143668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smtClean="0"/>
              <a:t>Т.о., показано, что непосредственной «причиной» </a:t>
            </a:r>
            <a:r>
              <a:rPr lang="ru-RU" sz="1050" b="1" dirty="0" err="1" smtClean="0"/>
              <a:t>ппСДЗ</a:t>
            </a:r>
            <a:r>
              <a:rPr lang="ru-RU" sz="1050" b="1" dirty="0" smtClean="0"/>
              <a:t> является яркая точка блика на поверхности линзы очков; причиной  </a:t>
            </a:r>
            <a:r>
              <a:rPr lang="ru-RU" sz="1050" b="1" dirty="0" err="1" smtClean="0"/>
              <a:t>повернутости</a:t>
            </a:r>
            <a:r>
              <a:rPr lang="ru-RU" sz="1050" b="1" dirty="0" smtClean="0"/>
              <a:t> паттерна </a:t>
            </a:r>
            <a:r>
              <a:rPr lang="ru-RU" sz="1050" b="1" dirty="0" err="1" smtClean="0"/>
              <a:t>ппСДЗ</a:t>
            </a:r>
            <a:r>
              <a:rPr lang="ru-RU" sz="1050" b="1" dirty="0" smtClean="0"/>
              <a:t> на 180˚, по сравнению с паттерном обычного </a:t>
            </a:r>
            <a:r>
              <a:rPr lang="ru-RU" sz="1050" b="1" dirty="0" err="1" smtClean="0"/>
              <a:t>пСДЗ</a:t>
            </a:r>
            <a:r>
              <a:rPr lang="ru-RU" sz="1050" b="1" dirty="0" smtClean="0"/>
              <a:t>, является близкое (&lt;2</a:t>
            </a:r>
            <a:r>
              <a:rPr lang="en-US" sz="1050" b="1" dirty="0" smtClean="0"/>
              <a:t>f</a:t>
            </a:r>
            <a:r>
              <a:rPr lang="ru-RU" sz="1050" b="1" dirty="0" smtClean="0"/>
              <a:t>)  к глазу расположение блика, обусловливающего </a:t>
            </a:r>
            <a:r>
              <a:rPr lang="ru-RU" sz="1050" b="1" dirty="0" err="1" smtClean="0"/>
              <a:t>пСДЗ</a:t>
            </a:r>
            <a:r>
              <a:rPr lang="ru-RU" sz="1050" b="1" dirty="0" smtClean="0"/>
              <a:t>.</a:t>
            </a:r>
            <a:endParaRPr lang="ru-RU" sz="1050" b="1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57166" y="8572528"/>
            <a:ext cx="635798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[1]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  <a:hlinkClick r:id="rId7"/>
              </a:rPr>
              <a:t>https://istina.msu.ru/publications/article/30351725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;</a:t>
            </a:r>
            <a:r>
              <a:rPr kumimoji="0" lang="en-US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[2]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  <a:hlinkClick r:id="rId8"/>
              </a:rPr>
              <a:t>https://istina.msu.ru/publications/article/20409334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;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[3]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  <a:hlinkClick r:id="rId9"/>
              </a:rPr>
              <a:t>https://istina.msu.ru/publications/article/83973840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1480" y="4143372"/>
            <a:ext cx="395287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2855</TotalTime>
  <Words>494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Феномен повернутое пятно «специфического дефицита зрения»  Воронков Г.С.  Московский государственный университет имени М.В. Ломоносова,  av13675@yandex.ru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 в обычных условиях мы не видим теней, создающих пятно «специфического дефицита зрения»: аналогия со «слепым пятном».  Воронков Г.С.        Московский государственный университет имени М.В. Ломоносова,   av13675@yandex.ru</dc:title>
  <dc:creator>Геннадий</dc:creator>
  <cp:lastModifiedBy>Геннадий</cp:lastModifiedBy>
  <cp:revision>173</cp:revision>
  <dcterms:created xsi:type="dcterms:W3CDTF">2017-12-06T06:17:50Z</dcterms:created>
  <dcterms:modified xsi:type="dcterms:W3CDTF">2019-05-15T07:54:33Z</dcterms:modified>
</cp:coreProperties>
</file>