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ru-RU" b="1" i="1" dirty="0"/>
              <a:t>НОВЫЙ КОНТЕКСТ ОБУЧЕНИЯ, НОВЫЙ ОБУЧАЕМЫЙ, НОВЫЙ УЧЕБНИК-ГИБРИД ИНОСТРАННОГО ЯЗЫКА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7088832" cy="1993776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err="1" smtClean="0">
                <a:solidFill>
                  <a:srgbClr val="0070C0"/>
                </a:solidFill>
              </a:rPr>
              <a:t>Кащук</a:t>
            </a:r>
            <a:r>
              <a:rPr lang="ru-RU" sz="2000" b="1" i="1" dirty="0" smtClean="0">
                <a:solidFill>
                  <a:srgbClr val="0070C0"/>
                </a:solidFill>
              </a:rPr>
              <a:t> Светлана Михайловна</a:t>
            </a:r>
          </a:p>
          <a:p>
            <a:pPr algn="r"/>
            <a:r>
              <a:rPr lang="ru-RU" sz="2000" b="1" i="1" dirty="0" smtClean="0">
                <a:solidFill>
                  <a:srgbClr val="0070C0"/>
                </a:solidFill>
              </a:rPr>
              <a:t>Доктор педагогических наук, доцент</a:t>
            </a:r>
          </a:p>
          <a:p>
            <a:pPr algn="r"/>
            <a:r>
              <a:rPr lang="ru-RU" sz="2000" b="1" i="1" dirty="0" smtClean="0">
                <a:solidFill>
                  <a:srgbClr val="0070C0"/>
                </a:solidFill>
              </a:rPr>
              <a:t>Заведующий кафедрой иностранных языков</a:t>
            </a:r>
          </a:p>
          <a:p>
            <a:pPr algn="r"/>
            <a:r>
              <a:rPr lang="ru-RU" sz="2000" b="1" i="1" dirty="0" smtClean="0">
                <a:solidFill>
                  <a:srgbClr val="0070C0"/>
                </a:solidFill>
              </a:rPr>
              <a:t>Факультет государственного управления</a:t>
            </a:r>
          </a:p>
          <a:p>
            <a:pPr algn="r"/>
            <a:r>
              <a:rPr lang="ru-RU" sz="2000" b="1" i="1" dirty="0" smtClean="0">
                <a:solidFill>
                  <a:srgbClr val="0070C0"/>
                </a:solidFill>
              </a:rPr>
              <a:t>МГУ имени М.В. Ломоносова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000" b="1" i="1" dirty="0" smtClean="0">
                <a:solidFill>
                  <a:srgbClr val="0070C0"/>
                </a:solidFill>
              </a:rPr>
              <a:t>Merci de votre attention!</a:t>
            </a:r>
          </a:p>
          <a:p>
            <a:pPr marL="0" indent="0" algn="ctr">
              <a:buNone/>
            </a:pPr>
            <a:endParaRPr lang="fr-FR" sz="4800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400" b="1" i="1" dirty="0" err="1" smtClean="0">
                <a:solidFill>
                  <a:srgbClr val="FF0000"/>
                </a:solidFill>
              </a:rPr>
              <a:t>TICEment</a:t>
            </a:r>
            <a:r>
              <a:rPr lang="fr-FR" sz="4400" b="1" i="1" dirty="0" smtClean="0">
                <a:solidFill>
                  <a:srgbClr val="FF0000"/>
                </a:solidFill>
              </a:rPr>
              <a:t> </a:t>
            </a:r>
            <a:r>
              <a:rPr lang="fr-FR" sz="4400" b="1" i="1" dirty="0" smtClean="0">
                <a:solidFill>
                  <a:srgbClr val="00B050"/>
                </a:solidFill>
              </a:rPr>
              <a:t>votre, </a:t>
            </a:r>
          </a:p>
          <a:p>
            <a:pPr marL="0" indent="0" algn="ctr">
              <a:buNone/>
            </a:pPr>
            <a:r>
              <a:rPr lang="fr-FR" sz="4400" b="1" i="1" dirty="0" smtClean="0">
                <a:solidFill>
                  <a:srgbClr val="00B050"/>
                </a:solidFill>
              </a:rPr>
              <a:t>Madame Svetlana </a:t>
            </a:r>
            <a:r>
              <a:rPr lang="fr-FR" sz="4400" b="1" i="1" dirty="0" err="1" smtClean="0">
                <a:solidFill>
                  <a:srgbClr val="00B050"/>
                </a:solidFill>
              </a:rPr>
              <a:t>Kashchuk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3"/>
            <a:ext cx="4602088" cy="329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3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err="1">
                <a:latin typeface="Times New Roman"/>
                <a:ea typeface="Calibri"/>
              </a:rPr>
              <a:t>la</a:t>
            </a:r>
            <a:r>
              <a:rPr lang="ru-RU" sz="4000" b="1" i="1" dirty="0">
                <a:latin typeface="Times New Roman"/>
                <a:ea typeface="Calibri"/>
              </a:rPr>
              <a:t> </a:t>
            </a:r>
            <a:r>
              <a:rPr lang="ru-RU" sz="4000" b="1" i="1" dirty="0" err="1">
                <a:latin typeface="Times New Roman"/>
                <a:ea typeface="Calibri"/>
              </a:rPr>
              <a:t>génération</a:t>
            </a:r>
            <a:r>
              <a:rPr lang="ru-RU" sz="4000" b="1" i="1" dirty="0">
                <a:latin typeface="Times New Roman"/>
                <a:ea typeface="Calibri"/>
              </a:rPr>
              <a:t> </a:t>
            </a:r>
            <a:r>
              <a:rPr lang="ru-RU" sz="4000" b="1" i="1" dirty="0" err="1">
                <a:latin typeface="Times New Roman"/>
                <a:ea typeface="Calibri"/>
              </a:rPr>
              <a:t>de</a:t>
            </a:r>
            <a:r>
              <a:rPr lang="ru-RU" sz="4000" b="1" i="1" dirty="0">
                <a:latin typeface="Times New Roman"/>
                <a:ea typeface="Calibri"/>
              </a:rPr>
              <a:t>  </a:t>
            </a:r>
            <a:r>
              <a:rPr lang="ru-RU" sz="4000" b="1" i="1" dirty="0" err="1">
                <a:latin typeface="Times New Roman"/>
                <a:ea typeface="Calibri"/>
              </a:rPr>
              <a:t>natif</a:t>
            </a:r>
            <a:r>
              <a:rPr lang="ru-RU" sz="4000" b="1" i="1" dirty="0">
                <a:latin typeface="Times New Roman"/>
                <a:ea typeface="Calibri"/>
              </a:rPr>
              <a:t> </a:t>
            </a:r>
            <a:r>
              <a:rPr lang="ru-RU" sz="4000" b="1" i="1" dirty="0" err="1">
                <a:latin typeface="Times New Roman"/>
                <a:ea typeface="Calibri"/>
              </a:rPr>
              <a:t>digitale</a:t>
            </a:r>
            <a:r>
              <a:rPr lang="ru-RU" sz="4000" dirty="0">
                <a:latin typeface="Times New Roman"/>
                <a:ea typeface="Calibri"/>
              </a:rPr>
              <a:t> </a:t>
            </a:r>
            <a:endParaRPr lang="ru-RU" sz="40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/>
                <a:ea typeface="Calibri"/>
              </a:rPr>
              <a:t>поколение, </a:t>
            </a:r>
            <a:r>
              <a:rPr lang="ru-RU" sz="4000" b="1" i="1" u="sng" dirty="0" err="1" smtClean="0">
                <a:latin typeface="Times New Roman"/>
                <a:ea typeface="Calibri"/>
              </a:rPr>
              <a:t>миллениалов</a:t>
            </a:r>
            <a:r>
              <a:rPr lang="ru-RU" sz="4000" dirty="0" smtClean="0">
                <a:latin typeface="Times New Roman"/>
                <a:ea typeface="Calibri"/>
              </a:rPr>
              <a:t>, рожденных </a:t>
            </a:r>
            <a:r>
              <a:rPr lang="ru-RU" sz="4000" dirty="0">
                <a:latin typeface="Times New Roman"/>
                <a:ea typeface="Calibri"/>
              </a:rPr>
              <a:t>в эпоху </a:t>
            </a:r>
            <a:r>
              <a:rPr lang="ru-RU" sz="4000" dirty="0" smtClean="0">
                <a:latin typeface="Times New Roman"/>
                <a:ea typeface="Calibri"/>
              </a:rPr>
              <a:t>цифровизации</a:t>
            </a:r>
          </a:p>
          <a:p>
            <a:pPr marL="0" indent="0" algn="ctr">
              <a:buNone/>
            </a:pPr>
            <a:endParaRPr lang="ru-RU" sz="40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sz="40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3865612" cy="38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/>
                <a:ea typeface="Calibri"/>
              </a:rPr>
              <a:t>Новый </a:t>
            </a:r>
            <a:r>
              <a:rPr lang="ru-RU" sz="3200" i="1" dirty="0" smtClean="0">
                <a:latin typeface="Times New Roman"/>
                <a:ea typeface="Calibri"/>
              </a:rPr>
              <a:t>политический контекст</a:t>
            </a:r>
            <a:r>
              <a:rPr lang="ru-RU" sz="3200" dirty="0" smtClean="0">
                <a:latin typeface="Times New Roman"/>
                <a:ea typeface="Calibri"/>
              </a:rPr>
              <a:t> </a:t>
            </a:r>
            <a:endParaRPr lang="ru-RU" sz="32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/>
                <a:ea typeface="Calibri"/>
              </a:rPr>
              <a:t>l’insécurité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linguistique</a:t>
            </a:r>
            <a:r>
              <a:rPr lang="ru-RU" dirty="0" smtClean="0">
                <a:latin typeface="Times New Roman"/>
                <a:ea typeface="Calibri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ea typeface="Calibri"/>
              </a:rPr>
              <a:t>«лингвистическая </a:t>
            </a:r>
            <a:r>
              <a:rPr lang="ru-RU" i="1" dirty="0" smtClean="0">
                <a:latin typeface="Times New Roman"/>
                <a:ea typeface="Calibri"/>
              </a:rPr>
              <a:t>не</a:t>
            </a:r>
            <a:r>
              <a:rPr lang="ru-RU" dirty="0" smtClean="0">
                <a:latin typeface="Times New Roman"/>
                <a:ea typeface="Calibri"/>
              </a:rPr>
              <a:t>безопасность»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49048"/>
            <a:ext cx="5760640" cy="31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Новый социальный контекст</a:t>
            </a:r>
            <a:endParaRPr lang="ru-RU" sz="32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Porcher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ru-RU" sz="4400" i="1" dirty="0">
                <a:latin typeface="Times New Roman"/>
                <a:ea typeface="Calibri"/>
              </a:rPr>
              <a:t>«Человек сегодня становится все лучше и лучше информирован о том, что происходит за пределами его страны и параллельно отрывается от собственных корней.» 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2459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>Новый </a:t>
            </a:r>
            <a:r>
              <a:rPr lang="ru-RU" i="1" dirty="0">
                <a:latin typeface="Times New Roman"/>
                <a:ea typeface="Calibri"/>
              </a:rPr>
              <a:t>коммуникационный контекст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доступност</a:t>
            </a:r>
            <a:r>
              <a:rPr lang="ru-RU" dirty="0"/>
              <a:t>ь</a:t>
            </a:r>
            <a:r>
              <a:rPr lang="ru-RU" dirty="0" smtClean="0"/>
              <a:t> </a:t>
            </a:r>
            <a:r>
              <a:rPr lang="ru-RU" i="1" u="sng" dirty="0" smtClean="0"/>
              <a:t>коммуникации</a:t>
            </a:r>
          </a:p>
          <a:p>
            <a:r>
              <a:rPr lang="ru-RU"/>
              <a:t>д</a:t>
            </a:r>
            <a:r>
              <a:rPr lang="ru-RU" smtClean="0"/>
              <a:t>оступность </a:t>
            </a:r>
            <a:r>
              <a:rPr lang="ru-RU" i="1" u="sng" smtClean="0"/>
              <a:t>знания</a:t>
            </a:r>
            <a:endParaRPr lang="ru-RU" i="1" u="sng" dirty="0" smtClean="0"/>
          </a:p>
          <a:p>
            <a:pPr marL="0" indent="0">
              <a:buNone/>
            </a:pPr>
            <a:endParaRPr lang="ru-RU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029322" cy="30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22" y="3212975"/>
            <a:ext cx="3575078" cy="23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9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Новый </a:t>
            </a:r>
            <a:r>
              <a:rPr lang="ru-RU" sz="4000" i="1" dirty="0">
                <a:solidFill>
                  <a:prstClr val="black"/>
                </a:solidFill>
                <a:latin typeface="Times New Roman"/>
                <a:ea typeface="Calibri"/>
              </a:rPr>
              <a:t>психологический контекст</a:t>
            </a:r>
            <a:endParaRPr lang="ru-R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Новому </a:t>
            </a:r>
            <a:r>
              <a:rPr lang="ru-RU" sz="2800" dirty="0">
                <a:latin typeface="Times New Roman"/>
                <a:ea typeface="Calibri"/>
              </a:rPr>
              <a:t>поколению </a:t>
            </a:r>
            <a:r>
              <a:rPr lang="ru-RU" sz="2800" b="1" dirty="0">
                <a:latin typeface="Times New Roman"/>
                <a:ea typeface="Calibri"/>
              </a:rPr>
              <a:t>не хватает </a:t>
            </a:r>
            <a:r>
              <a:rPr lang="ru-RU" sz="2800" dirty="0">
                <a:latin typeface="Times New Roman"/>
                <a:ea typeface="Calibri"/>
              </a:rPr>
              <a:t>времени, денег, но особенно свободы от мнения </a:t>
            </a:r>
            <a:r>
              <a:rPr lang="ru-RU" sz="2800" dirty="0" smtClean="0">
                <a:latin typeface="Times New Roman"/>
                <a:ea typeface="Calibri"/>
              </a:rPr>
              <a:t>окружающих!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Несмотря </a:t>
            </a:r>
            <a:r>
              <a:rPr lang="ru-RU" sz="2800" dirty="0">
                <a:latin typeface="Times New Roman"/>
                <a:ea typeface="Calibri"/>
              </a:rPr>
              <a:t>на нехватку времени, у современного </a:t>
            </a:r>
            <a:r>
              <a:rPr lang="ru-RU" sz="2800" dirty="0" smtClean="0">
                <a:latin typeface="Times New Roman"/>
                <a:ea typeface="Calibri"/>
              </a:rPr>
              <a:t>поколения, </a:t>
            </a:r>
            <a:r>
              <a:rPr lang="ru-RU" sz="2800" dirty="0">
                <a:latin typeface="Times New Roman"/>
                <a:ea typeface="Calibri"/>
              </a:rPr>
              <a:t>более </a:t>
            </a:r>
            <a:r>
              <a:rPr lang="ru-RU" sz="2800" b="1" dirty="0">
                <a:latin typeface="Times New Roman"/>
                <a:ea typeface="Calibri"/>
              </a:rPr>
              <a:t>широкий кругозор</a:t>
            </a:r>
            <a:r>
              <a:rPr lang="ru-RU" sz="2800" dirty="0">
                <a:latin typeface="Times New Roman"/>
                <a:ea typeface="Calibri"/>
              </a:rPr>
              <a:t>, поскольку возможности получения информации значительным образом </a:t>
            </a:r>
            <a:r>
              <a:rPr lang="ru-RU" sz="2800" dirty="0" smtClean="0">
                <a:latin typeface="Times New Roman"/>
                <a:ea typeface="Calibri"/>
              </a:rPr>
              <a:t>расширились.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Calibri"/>
              </a:rPr>
              <a:t>Возможность </a:t>
            </a:r>
            <a:r>
              <a:rPr lang="ru-RU" sz="2800" dirty="0">
                <a:latin typeface="Times New Roman"/>
                <a:ea typeface="Calibri"/>
              </a:rPr>
              <a:t>получения информации </a:t>
            </a:r>
            <a:r>
              <a:rPr lang="ru-RU" sz="2800" dirty="0" smtClean="0">
                <a:latin typeface="Times New Roman"/>
                <a:ea typeface="Calibri"/>
              </a:rPr>
              <a:t>в цифровом пространстве </a:t>
            </a:r>
            <a:r>
              <a:rPr lang="fr-FR" sz="2800" dirty="0" smtClean="0">
                <a:latin typeface="Times New Roman"/>
                <a:ea typeface="Calibri"/>
              </a:rPr>
              <a:t> </a:t>
            </a:r>
            <a:r>
              <a:rPr lang="ru-RU" sz="2800" dirty="0" smtClean="0">
                <a:latin typeface="Times New Roman"/>
                <a:ea typeface="Calibri"/>
              </a:rPr>
              <a:t>привела </a:t>
            </a:r>
            <a:r>
              <a:rPr lang="ru-RU" sz="2800" dirty="0">
                <a:latin typeface="Times New Roman"/>
                <a:ea typeface="Calibri"/>
              </a:rPr>
              <a:t>к </a:t>
            </a:r>
            <a:r>
              <a:rPr lang="ru-RU" sz="2800" b="1" dirty="0">
                <a:latin typeface="Times New Roman"/>
                <a:ea typeface="Calibri"/>
              </a:rPr>
              <a:t>изменению когнитивных </a:t>
            </a:r>
            <a:r>
              <a:rPr lang="ru-RU" sz="2800" b="1" dirty="0" smtClean="0">
                <a:latin typeface="Times New Roman"/>
                <a:ea typeface="Calibri"/>
              </a:rPr>
              <a:t>способностей.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674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>
                <a:latin typeface="Times New Roman"/>
                <a:ea typeface="Calibri"/>
              </a:rPr>
              <a:t>Исследования когнитивных процессов показывают, что при  использовании Сети, чтении и написании смс сообщений, получении информации из Википедии или </a:t>
            </a:r>
            <a:r>
              <a:rPr lang="ru-RU" i="1" dirty="0" err="1">
                <a:latin typeface="Times New Roman"/>
                <a:ea typeface="Calibri"/>
              </a:rPr>
              <a:t>Фэйсбука</a:t>
            </a:r>
            <a:r>
              <a:rPr lang="ru-RU" i="1" dirty="0">
                <a:latin typeface="Times New Roman"/>
                <a:ea typeface="Calibri"/>
              </a:rPr>
              <a:t> задействуются иные области головного мозга, нежели  при чтении книг и письме в тетрадях. Они (новое поколение, прим. автора) могут одновременно использовать информацию из разных источников. Они не изучают, не интегрируют, не синтезируют как мы, их предшественники. </a:t>
            </a:r>
            <a:r>
              <a:rPr lang="ru-RU" b="1" i="1" dirty="0">
                <a:latin typeface="Times New Roman"/>
                <a:ea typeface="Calibri"/>
              </a:rPr>
              <a:t>Они мыслят по-другому. </a:t>
            </a:r>
            <a:endParaRPr lang="ru-RU" b="1" i="1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fr-FR" sz="2800" i="1" dirty="0" smtClean="0">
                <a:latin typeface="Times New Roman"/>
                <a:ea typeface="Times New Roman"/>
              </a:rPr>
              <a:t>Serres</a:t>
            </a:r>
            <a:r>
              <a:rPr lang="fr-FR" sz="2800" i="1" dirty="0">
                <a:latin typeface="Times New Roman"/>
                <a:ea typeface="Times New Roman"/>
              </a:rPr>
              <a:t>, M.</a:t>
            </a:r>
            <a:r>
              <a:rPr lang="fr-FR" sz="2800" dirty="0">
                <a:latin typeface="Times New Roman"/>
                <a:ea typeface="Times New Roman"/>
              </a:rPr>
              <a:t>  </a:t>
            </a:r>
            <a:r>
              <a:rPr lang="ru-RU" sz="2800" dirty="0" smtClean="0">
                <a:latin typeface="Times New Roman"/>
                <a:ea typeface="Times New Roman"/>
              </a:rPr>
              <a:t>«</a:t>
            </a:r>
            <a:r>
              <a:rPr lang="fr-FR" sz="2800" dirty="0" smtClean="0">
                <a:latin typeface="Times New Roman"/>
                <a:ea typeface="Times New Roman"/>
              </a:rPr>
              <a:t>Petite </a:t>
            </a:r>
            <a:r>
              <a:rPr lang="fr-FR" sz="2800" dirty="0" err="1" smtClean="0">
                <a:latin typeface="Times New Roman"/>
                <a:ea typeface="Times New Roman"/>
              </a:rPr>
              <a:t>Poucete</a:t>
            </a:r>
            <a:r>
              <a:rPr lang="ru-RU" sz="2800" dirty="0" smtClean="0">
                <a:latin typeface="Times New Roman"/>
                <a:ea typeface="Times New Roman"/>
              </a:rPr>
              <a:t>»</a:t>
            </a:r>
            <a:r>
              <a:rPr lang="fr-FR" sz="2800" dirty="0" smtClean="0">
                <a:latin typeface="Times New Roman"/>
                <a:ea typeface="Times New Roman"/>
              </a:rPr>
              <a:t>  </a:t>
            </a:r>
            <a:r>
              <a:rPr lang="fr-FR" sz="2800" dirty="0">
                <a:latin typeface="Times New Roman"/>
                <a:ea typeface="Times New Roman"/>
              </a:rPr>
              <a:t>-  Paris :  Le Pommier. – 2012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350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88900" indent="450215"/>
            <a:r>
              <a:rPr lang="ru-RU" sz="3600" b="1" i="1" dirty="0">
                <a:latin typeface="Times New Roman"/>
              </a:rPr>
              <a:t>Новый учебник-гибрид  иностранного языка</a:t>
            </a:r>
            <a:endParaRPr lang="ru-RU" sz="36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04132" cy="497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242</Words>
  <Application>Microsoft Office PowerPoint</Application>
  <PresentationFormat>Affichage à l'écran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НОВЫЙ КОНТЕКСТ ОБУЧЕНИЯ, НОВЫЙ ОБУЧАЕМЫЙ, НОВЫЙ УЧЕБНИК-ГИБРИД ИНОСТРАННОГО ЯЗЫКА</vt:lpstr>
      <vt:lpstr>Présentation PowerPoint</vt:lpstr>
      <vt:lpstr>Новый политический контекст </vt:lpstr>
      <vt:lpstr>Présentation PowerPoint</vt:lpstr>
      <vt:lpstr>Новый социальный контекст</vt:lpstr>
      <vt:lpstr>Новый коммуникационный контекст </vt:lpstr>
      <vt:lpstr>Новый психологический контекст</vt:lpstr>
      <vt:lpstr>Présentation PowerPoint</vt:lpstr>
      <vt:lpstr>Новый учебник-гибрид  иностранного языка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КОНТЕКСТ ОБУЧЕНИЯ, НОВЫЙ ОБУЧАЕМЫЙ, НОВЫЙ УЧЕБНИК-ГИБРИД ИНОСТРАННОГО ЯЗЫКА</dc:title>
  <dc:creator>ksm</dc:creator>
  <cp:lastModifiedBy>ksm</cp:lastModifiedBy>
  <cp:revision>16</cp:revision>
  <dcterms:created xsi:type="dcterms:W3CDTF">2020-06-02T08:28:00Z</dcterms:created>
  <dcterms:modified xsi:type="dcterms:W3CDTF">2020-06-05T11:20:14Z</dcterms:modified>
</cp:coreProperties>
</file>