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</p:sldMasterIdLst>
  <p:notesMasterIdLst>
    <p:notesMasterId r:id="rId22"/>
  </p:notesMasterIdLst>
  <p:sldIdLst>
    <p:sldId id="256" r:id="rId4"/>
    <p:sldId id="257" r:id="rId5"/>
    <p:sldId id="258" r:id="rId6"/>
    <p:sldId id="262" r:id="rId7"/>
    <p:sldId id="264" r:id="rId8"/>
    <p:sldId id="280" r:id="rId9"/>
    <p:sldId id="285" r:id="rId10"/>
    <p:sldId id="267" r:id="rId11"/>
    <p:sldId id="283" r:id="rId12"/>
    <p:sldId id="284" r:id="rId13"/>
    <p:sldId id="259" r:id="rId14"/>
    <p:sldId id="270" r:id="rId15"/>
    <p:sldId id="260" r:id="rId16"/>
    <p:sldId id="271" r:id="rId17"/>
    <p:sldId id="286" r:id="rId18"/>
    <p:sldId id="272" r:id="rId19"/>
    <p:sldId id="26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8" autoAdjust="0"/>
    <p:restoredTop sz="94649"/>
  </p:normalViewPr>
  <p:slideViewPr>
    <p:cSldViewPr snapToGrid="0" snapToObjects="1">
      <p:cViewPr varScale="1">
        <p:scale>
          <a:sx n="75" d="100"/>
          <a:sy n="75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97638-0BD1-44CE-93D4-259C028E32BA}" type="datetimeFigureOut">
              <a:rPr lang="ru-RU" smtClean="0"/>
              <a:t>18.09.21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DA7F-B874-471F-AA45-47C6520DB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8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DA7F-B874-471F-AA45-47C6520DBC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52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61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851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7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5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4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8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16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8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9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06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1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93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6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2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5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076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65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8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8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922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045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292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99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884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080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BDD2-39CA-774A-85A6-0D5D6A115CCF}" type="datetimeFigureOut">
              <a:rPr lang="x-none" smtClean="0"/>
              <a:t>18.09.21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A018-F265-9C4F-8F5C-CE92E736051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2291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808D7F-A4AD-4893-80FE-62F38C759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8DC9BF-30C0-4BA2-937A-FBC21F9A50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B9C0B5-6DBB-0949-9F1C-F0F9F16EF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6581"/>
            <a:ext cx="10376452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Хождение </a:t>
            </a:r>
            <a:r>
              <a:rPr lang="ru-RU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канинского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самоедина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Якушки </a:t>
            </a:r>
            <a:r>
              <a:rPr lang="ru-RU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Пирчикова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самовольством в</a:t>
            </a:r>
            <a:r>
              <a:rPr lang="ru-RU" sz="3200" b="1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ru-RU" sz="3200" b="1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sz="3200" b="1">
                <a:latin typeface="Book Antiqua" panose="02040602050305030304" pitchFamily="18" charset="0"/>
                <a:cs typeface="Arial" panose="020B0604020202020204" pitchFamily="34" charset="0"/>
              </a:rPr>
              <a:t>Аглинскую 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землю и обратно:</a:t>
            </a:r>
            <a:b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ru-RU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микроистория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ненецко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-русско-английских контактов в первой половине </a:t>
            </a:r>
            <a:r>
              <a:rPr lang="en-GB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XVII</a:t>
            </a:r>
            <a:r>
              <a:rPr lang="ru-RU" sz="3200" b="1" dirty="0">
                <a:latin typeface="Book Antiqua" panose="02040602050305030304" pitchFamily="18" charset="0"/>
                <a:cs typeface="Arial" panose="020B0604020202020204" pitchFamily="34" charset="0"/>
              </a:rPr>
              <a:t> в.</a:t>
            </a:r>
            <a:endParaRPr lang="x-none" sz="32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0ECBAB-C052-5745-840D-1BFC01362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ru-RU" sz="1800" dirty="0">
              <a:latin typeface="Book Antiqua" panose="02040602050305030304" pitchFamily="18" charset="0"/>
            </a:endParaRPr>
          </a:p>
          <a:p>
            <a:pPr algn="l"/>
            <a:r>
              <a:rPr lang="ru-RU" sz="1800" b="1" dirty="0">
                <a:latin typeface="Book Antiqua" panose="02040602050305030304" pitchFamily="18" charset="0"/>
              </a:rPr>
              <a:t>Дмитрий </a:t>
            </a:r>
            <a:r>
              <a:rPr lang="ru-RU" sz="1800" b="1" dirty="0" err="1">
                <a:latin typeface="Book Antiqua" panose="02040602050305030304" pitchFamily="18" charset="0"/>
              </a:rPr>
              <a:t>Арзютов</a:t>
            </a:r>
            <a:r>
              <a:rPr lang="ru-RU" sz="1800" b="1" dirty="0">
                <a:latin typeface="Book Antiqua" panose="02040602050305030304" pitchFamily="18" charset="0"/>
              </a:rPr>
              <a:t> </a:t>
            </a:r>
            <a:r>
              <a:rPr lang="ru-RU" sz="1800" dirty="0">
                <a:latin typeface="Book Antiqua" panose="02040602050305030304" pitchFamily="18" charset="0"/>
              </a:rPr>
              <a:t>(</a:t>
            </a:r>
            <a:r>
              <a:rPr lang="en-GB" sz="1800" dirty="0">
                <a:latin typeface="Book Antiqua" panose="02040602050305030304" pitchFamily="18" charset="0"/>
              </a:rPr>
              <a:t>Royal Institute of Technology </a:t>
            </a:r>
            <a:r>
              <a:rPr lang="en-GB" sz="1800">
                <a:latin typeface="Book Antiqua" panose="02040602050305030304" pitchFamily="18" charset="0"/>
              </a:rPr>
              <a:t>in Stockholm / University </a:t>
            </a:r>
            <a:r>
              <a:rPr lang="en-GB" sz="1800" dirty="0">
                <a:latin typeface="Book Antiqua" panose="02040602050305030304" pitchFamily="18" charset="0"/>
              </a:rPr>
              <a:t>of Oulu</a:t>
            </a:r>
            <a:r>
              <a:rPr lang="ru-RU" sz="1800" dirty="0">
                <a:latin typeface="Book Antiqua" panose="02040602050305030304" pitchFamily="18" charset="0"/>
              </a:rPr>
              <a:t>)</a:t>
            </a:r>
            <a:endParaRPr lang="en-GB" sz="1800" dirty="0">
              <a:latin typeface="Book Antiqua" panose="02040602050305030304" pitchFamily="18" charset="0"/>
            </a:endParaRPr>
          </a:p>
          <a:p>
            <a:pPr algn="l"/>
            <a:r>
              <a:rPr lang="ru-RU" sz="1800" b="1" dirty="0">
                <a:latin typeface="Book Antiqua" panose="02040602050305030304" pitchFamily="18" charset="0"/>
              </a:rPr>
              <a:t>Мария </a:t>
            </a:r>
            <a:r>
              <a:rPr lang="ru-RU" sz="1800" b="1" dirty="0" err="1">
                <a:latin typeface="Book Antiqua" panose="02040602050305030304" pitchFamily="18" charset="0"/>
              </a:rPr>
              <a:t>Амелина</a:t>
            </a:r>
            <a:r>
              <a:rPr lang="ru-RU" sz="1800" b="1" dirty="0">
                <a:latin typeface="Book Antiqua" panose="02040602050305030304" pitchFamily="18" charset="0"/>
              </a:rPr>
              <a:t> </a:t>
            </a:r>
            <a:r>
              <a:rPr lang="ru-RU" sz="1800" dirty="0">
                <a:latin typeface="Book Antiqua" panose="02040602050305030304" pitchFamily="18" charset="0"/>
              </a:rPr>
              <a:t>(Институт языкознания РАН / Институт системного программирования им. В. П. Иванникова РАН)</a:t>
            </a:r>
            <a:endParaRPr lang="x-none" sz="1800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BCE1E3-0CE3-334A-BA51-FAFF615BD66C}"/>
              </a:ext>
            </a:extLst>
          </p:cNvPr>
          <p:cNvSpPr txBox="1"/>
          <p:nvPr/>
        </p:nvSpPr>
        <p:spPr>
          <a:xfrm>
            <a:off x="3537067" y="6211669"/>
            <a:ext cx="8654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18 сентября 2021 г., Томск, </a:t>
            </a:r>
            <a:r>
              <a:rPr lang="en-US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VIII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международная конференция по </a:t>
            </a:r>
            <a:r>
              <a:rPr lang="ru-RU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самодистике</a:t>
            </a:r>
            <a:endParaRPr lang="ru-RU" b="1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674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724395"/>
            <a:ext cx="11946576" cy="597328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&lt;первый почерк, первый документ&gt;</a:t>
            </a:r>
            <a:endParaRPr lang="ru-RU" sz="1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Гд͂҅рю ц͂рю и́̉/великому/кн̃ςю михаилу федоровичю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все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́/русиï холопи/твой́ васка/лвовъ/тимо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шка/пчелинъ челомъ бьютъ в/прошломъ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гд͂҅рь во рм̃д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[(7)144 = 1636] го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маия/въ ς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[16-ый день] писа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к/тебѣ гд͂҅рю/ц͂рю и́̉/великому/кн̃ςю михаилу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федоровичю все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́/русиï мы/холопи/твои́̉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с/сыно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/боя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скимъ с/ывано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михайловымъ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́/кани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скомъ само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дине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 якушке/и́̉ванов[е]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сыне пи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чикове что 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якушко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/тво͂е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гд͂҅рва/</a:t>
            </a:r>
            <a:r>
              <a:rPr lang="en-US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́ка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ходилъ самово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ствомъ // 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/а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ханге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сково города на/кара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лѣ в/агли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скую землю з/двема </a:t>
            </a:r>
            <a:r>
              <a:rPr lang="en-US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́ленми живы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(13)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ми в/прошломъ во рл̃ѳ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[(7)139 =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1631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го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ду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и/за/т[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(14)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о̃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якушко по/твоẻ́му гд͂҅рву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́ка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и/п[о]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(15)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и́̉с/посо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ского прика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за/прип̃[и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(16)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твоẻ́го/гд͂҅рва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дьяка максима ма[тю]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шкина пытанъ накрѣпко для/чево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в/аглинскую землю с/оленми без/[о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пуску и́̉/с/кѣмъ ходи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и/какоẻ́ ỷ́мы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шленьẻ́ ỷ́/нево с/кѣмъ было и́̉/не/х[о]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тѣ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/ли ỏ́нъ в/аглинско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земли ỏ́ст[а]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 и/для/чево о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за/пристава // 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бѣга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и́̉/самоẻ́ди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якушко с/пы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ки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(24)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что с/нимъ якушко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в/агли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(25)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скую землю нихто не/ходи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ả́/онъ 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(26)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шко ходи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в/агли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скую/землю з/двема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(27)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ỏ́ленми живыми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бояся убивства //</a:t>
            </a:r>
          </a:p>
          <a:p>
            <a:pPr marL="0" indent="0">
              <a:buNone/>
            </a:pPr>
            <a:r>
              <a:rPr lang="ru-RU" sz="19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(28)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что/кани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ская 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самое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/и́̉вашко/да/ми</a:t>
            </a:r>
            <a:r>
              <a:rPr lang="ru-RU" sz="19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к[о] ///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3133" y="1"/>
            <a:ext cx="11376561" cy="855022"/>
          </a:xfrm>
        </p:spPr>
        <p:txBody>
          <a:bodyPr>
            <a:noAutofit/>
          </a:bodyPr>
          <a:lstStyle/>
          <a:p>
            <a:pPr algn="ctr"/>
            <a:r>
              <a:rPr lang="ru-RU" sz="3000" b="1" u="sng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 № 1</a:t>
            </a:r>
            <a:r>
              <a:rPr lang="ru-RU" sz="3000" b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(РГАДА, разряд 35, оп. 1, ед. хр. 134, </a:t>
            </a:r>
            <a:r>
              <a:rPr lang="ru-RU" sz="3000" b="1" u="sng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л. 1</a:t>
            </a:r>
            <a:r>
              <a:rPr lang="ru-RU" sz="3000" b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 </a:t>
            </a:r>
            <a:endParaRPr lang="ru-RU" sz="3000">
              <a:solidFill>
                <a:srgbClr val="C00000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3311" y="1"/>
            <a:ext cx="5647409" cy="4229099"/>
          </a:xfrm>
          <a:prstGeom prst="wedgeRoundRectCallout">
            <a:avLst>
              <a:gd name="adj1" fmla="val 54378"/>
              <a:gd name="adj2" fmla="val 1647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>
                <a:latin typeface="Book Antiqua" panose="02040602050305030304" pitchFamily="18" charset="0"/>
              </a:rPr>
              <a:t>1) с какой целью он совершил плавание в Англию с двумя оленями без разрешения («без отпуску»)?</a:t>
            </a:r>
          </a:p>
          <a:p>
            <a:r>
              <a:rPr lang="ru-RU" sz="2300">
                <a:latin typeface="Book Antiqua" panose="02040602050305030304" pitchFamily="18" charset="0"/>
              </a:rPr>
              <a:t>2) с кем вместе он это сделал?</a:t>
            </a:r>
          </a:p>
          <a:p>
            <a:r>
              <a:rPr lang="ru-RU" sz="2300">
                <a:latin typeface="Book Antiqua" panose="02040602050305030304" pitchFamily="18" charset="0"/>
              </a:rPr>
              <a:t>3) был ли у него с кем-то умышленный сговор («умышленье») и какой? </a:t>
            </a:r>
          </a:p>
          <a:p>
            <a:r>
              <a:rPr lang="ru-RU" sz="2300">
                <a:latin typeface="Book Antiqua" panose="02040602050305030304" pitchFamily="18" charset="0"/>
              </a:rPr>
              <a:t>4) не хотел ли он остаться в Англии?</a:t>
            </a:r>
          </a:p>
          <a:p>
            <a:r>
              <a:rPr lang="ru-RU" sz="2300">
                <a:latin typeface="Book Antiqua" panose="02040602050305030304" pitchFamily="18" charset="0"/>
              </a:rPr>
              <a:t>5) с какой целью он скрывался от пристава?    </a:t>
            </a:r>
            <a:endParaRPr lang="ru-RU" sz="2300"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3C47A-2187-3641-9494-1256B1E9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Убийство: столетний конфликт вокруг рек </a:t>
            </a:r>
            <a:r>
              <a:rPr lang="ru-RU" b="1" dirty="0" err="1">
                <a:latin typeface="Book Antiqua" panose="02040602050305030304" pitchFamily="18" charset="0"/>
              </a:rPr>
              <a:t>Индига</a:t>
            </a:r>
            <a:r>
              <a:rPr lang="ru-RU" b="1" dirty="0">
                <a:latin typeface="Book Antiqua" panose="02040602050305030304" pitchFamily="18" charset="0"/>
              </a:rPr>
              <a:t> и </a:t>
            </a:r>
            <a:r>
              <a:rPr lang="ru-RU" b="1" dirty="0" err="1">
                <a:latin typeface="Book Antiqua" panose="02040602050305030304" pitchFamily="18" charset="0"/>
              </a:rPr>
              <a:t>Волонга</a:t>
            </a:r>
            <a:endParaRPr lang="x-none" b="1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3DF0972-83A0-234E-99AD-4BC0DA0F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00" y="1690688"/>
            <a:ext cx="6751993" cy="4616674"/>
          </a:xfr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6929431E-A23E-F849-8E41-0558BA9D822A}"/>
              </a:ext>
            </a:extLst>
          </p:cNvPr>
          <p:cNvSpPr/>
          <p:nvPr/>
        </p:nvSpPr>
        <p:spPr>
          <a:xfrm>
            <a:off x="10096500" y="2539472"/>
            <a:ext cx="1016000" cy="973035"/>
          </a:xfrm>
          <a:prstGeom prst="ellipse">
            <a:avLst/>
          </a:prstGeom>
          <a:solidFill>
            <a:srgbClr val="C00000">
              <a:alpha val="4037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0C0A79-E3DD-164F-B406-3617CBC55061}"/>
              </a:ext>
            </a:extLst>
          </p:cNvPr>
          <p:cNvSpPr txBox="1"/>
          <p:nvPr/>
        </p:nvSpPr>
        <p:spPr>
          <a:xfrm>
            <a:off x="170481" y="1852647"/>
            <a:ext cx="52524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1545 – Иван </a:t>
            </a:r>
            <a:r>
              <a:rPr lang="en-GB" sz="1600" dirty="0">
                <a:latin typeface="Book Antiqua" panose="02040602050305030304" pitchFamily="18" charset="0"/>
              </a:rPr>
              <a:t>VI</a:t>
            </a:r>
            <a:r>
              <a:rPr lang="ru-RU" sz="1600" dirty="0">
                <a:latin typeface="Book Antiqua" panose="02040602050305030304" pitchFamily="18" charset="0"/>
              </a:rPr>
              <a:t> Васильевич выдал самоедам </a:t>
            </a:r>
            <a:r>
              <a:rPr lang="ru-RU" sz="1600" dirty="0" err="1">
                <a:latin typeface="Book Antiqua" panose="02040602050305030304" pitchFamily="18" charset="0"/>
              </a:rPr>
              <a:t>Канинской</a:t>
            </a:r>
            <a:r>
              <a:rPr lang="ru-RU" sz="1600" dirty="0">
                <a:latin typeface="Book Antiqua" panose="02040602050305030304" pitchFamily="18" charset="0"/>
              </a:rPr>
              <a:t> и </a:t>
            </a:r>
            <a:r>
              <a:rPr lang="ru-RU" sz="1600" dirty="0" err="1">
                <a:latin typeface="Book Antiqua" panose="02040602050305030304" pitchFamily="18" charset="0"/>
              </a:rPr>
              <a:t>Тиманской</a:t>
            </a:r>
            <a:r>
              <a:rPr lang="ru-RU" sz="1600" dirty="0">
                <a:latin typeface="Book Antiqua" panose="02040602050305030304" pitchFamily="18" charset="0"/>
              </a:rPr>
              <a:t> тундр грамоту на владение обеими реками так, «как отцы их и деды владели и </a:t>
            </a:r>
            <a:r>
              <a:rPr lang="ru-RU" sz="1600" dirty="0" err="1">
                <a:latin typeface="Book Antiqua" panose="02040602050305030304" pitchFamily="18" charset="0"/>
              </a:rPr>
              <a:t>ухожаи</a:t>
            </a:r>
            <a:r>
              <a:rPr lang="ru-RU" sz="1600" dirty="0">
                <a:latin typeface="Book Antiqua" panose="02040602050305030304" pitchFamily="18" charset="0"/>
              </a:rPr>
              <a:t> ведали».  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1620-е гг. – Семейко </a:t>
            </a:r>
            <a:r>
              <a:rPr lang="ru-RU" sz="1600" dirty="0" err="1">
                <a:latin typeface="Book Antiqua" panose="02040602050305030304" pitchFamily="18" charset="0"/>
              </a:rPr>
              <a:t>Вотеев</a:t>
            </a:r>
            <a:r>
              <a:rPr lang="ru-RU" sz="1600" dirty="0">
                <a:latin typeface="Book Antiqua" panose="02040602050305030304" pitchFamily="18" charset="0"/>
              </a:rPr>
              <a:t> поставлял к царскому двору кречетов и «рыбий зуб».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18 февраля 1623 г.  -- Семейко во время Масленичной </a:t>
            </a:r>
            <a:r>
              <a:rPr lang="ru-RU" sz="1600">
                <a:latin typeface="Book Antiqua" panose="02040602050305030304" pitchFamily="18" charset="0"/>
              </a:rPr>
              <a:t>недели бился </a:t>
            </a:r>
            <a:r>
              <a:rPr lang="ru-RU" sz="1600" dirty="0">
                <a:latin typeface="Book Antiqua" panose="02040602050305030304" pitchFamily="18" charset="0"/>
              </a:rPr>
              <a:t>с «диким медведем» на царском дворе.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Февраль 1629 – </a:t>
            </a:r>
            <a:r>
              <a:rPr lang="ru-RU" sz="1600">
                <a:latin typeface="Book Antiqua" panose="02040602050305030304" pitchFamily="18" charset="0"/>
              </a:rPr>
              <a:t>челобитная о</a:t>
            </a:r>
            <a:r>
              <a:rPr lang="en-US" sz="1600">
                <a:latin typeface="Book Antiqua" panose="02040602050305030304" pitchFamily="18" charset="0"/>
              </a:rPr>
              <a:t> </a:t>
            </a:r>
            <a:r>
              <a:rPr lang="ru-RU" sz="1600">
                <a:latin typeface="Book Antiqua" panose="02040602050305030304" pitchFamily="18" charset="0"/>
              </a:rPr>
              <a:t>том, что </a:t>
            </a:r>
            <a:r>
              <a:rPr lang="ru-RU" sz="1600" dirty="0" err="1">
                <a:latin typeface="Book Antiqua" panose="02040602050305030304" pitchFamily="18" charset="0"/>
              </a:rPr>
              <a:t>Меншичко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Апицын</a:t>
            </a:r>
            <a:r>
              <a:rPr lang="ru-RU" sz="1600" dirty="0">
                <a:latin typeface="Book Antiqua" panose="02040602050305030304" pitchFamily="18" charset="0"/>
              </a:rPr>
              <a:t> не </a:t>
            </a:r>
            <a:r>
              <a:rPr lang="ru-RU" sz="1600">
                <a:latin typeface="Book Antiqua" panose="02040602050305030304" pitchFamily="18" charset="0"/>
              </a:rPr>
              <a:t>дает Семейке </a:t>
            </a:r>
            <a:r>
              <a:rPr lang="ru-RU" sz="1600" dirty="0">
                <a:latin typeface="Book Antiqua" panose="02040602050305030304" pitchFamily="18" charset="0"/>
              </a:rPr>
              <a:t>владеть рекой </a:t>
            </a:r>
            <a:r>
              <a:rPr lang="ru-RU" sz="1600" dirty="0" err="1">
                <a:latin typeface="Book Antiqua" panose="02040602050305030304" pitchFamily="18" charset="0"/>
              </a:rPr>
              <a:t>Волонгой</a:t>
            </a:r>
            <a:r>
              <a:rPr lang="ru-RU" sz="1600" dirty="0">
                <a:latin typeface="Book Antiqua" panose="02040602050305030304" pitchFamily="18" charset="0"/>
              </a:rPr>
              <a:t>.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  <a:p>
            <a:r>
              <a:rPr lang="ru-RU" sz="1600" dirty="0">
                <a:latin typeface="Book Antiqua" panose="02040602050305030304" pitchFamily="18" charset="0"/>
              </a:rPr>
              <a:t>7 сентября 1631 г.</a:t>
            </a:r>
            <a:r>
              <a:rPr lang="x-none" sz="1600" dirty="0">
                <a:latin typeface="Book Antiqua" panose="0204060205030503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</a:rPr>
              <a:t>-  «самоеды </a:t>
            </a:r>
            <a:r>
              <a:rPr lang="ru-RU" sz="1600" dirty="0" err="1">
                <a:latin typeface="Book Antiqua" panose="02040602050305030304" pitchFamily="18" charset="0"/>
              </a:rPr>
              <a:t>Меншичко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Апицын</a:t>
            </a:r>
            <a:r>
              <a:rPr lang="ru-RU" sz="1600" dirty="0">
                <a:latin typeface="Book Antiqua" panose="02040602050305030304" pitchFamily="18" charset="0"/>
              </a:rPr>
              <a:t> с товарищами и Семейко </a:t>
            </a:r>
            <a:r>
              <a:rPr lang="ru-RU" sz="1600" dirty="0" err="1">
                <a:latin typeface="Book Antiqua" panose="02040602050305030304" pitchFamily="18" charset="0"/>
              </a:rPr>
              <a:t>Вотеев</a:t>
            </a:r>
            <a:r>
              <a:rPr lang="ru-RU" sz="1600" dirty="0">
                <a:latin typeface="Book Antiqua" panose="02040602050305030304" pitchFamily="18" charset="0"/>
              </a:rPr>
              <a:t> владели реками </a:t>
            </a:r>
            <a:r>
              <a:rPr lang="ru-RU" sz="1600" dirty="0" err="1">
                <a:latin typeface="Book Antiqua" panose="02040602050305030304" pitchFamily="18" charset="0"/>
              </a:rPr>
              <a:t>Индегою</a:t>
            </a:r>
            <a:r>
              <a:rPr lang="ru-RU" sz="1600" dirty="0">
                <a:latin typeface="Book Antiqua" panose="02040602050305030304" pitchFamily="18" charset="0"/>
              </a:rPr>
              <a:t>  и </a:t>
            </a:r>
            <a:r>
              <a:rPr lang="ru-RU" sz="1600" dirty="0" err="1">
                <a:latin typeface="Book Antiqua" panose="02040602050305030304" pitchFamily="18" charset="0"/>
              </a:rPr>
              <a:t>Волонгою</a:t>
            </a:r>
            <a:r>
              <a:rPr lang="ru-RU" sz="1600" dirty="0">
                <a:latin typeface="Book Antiqua" panose="02040602050305030304" pitchFamily="18" charset="0"/>
              </a:rPr>
              <a:t> п</a:t>
            </a:r>
            <a:r>
              <a:rPr lang="en-GB" sz="1600" dirty="0">
                <a:latin typeface="Book Antiqua" panose="02040602050305030304" pitchFamily="18" charset="0"/>
              </a:rPr>
              <a:t>o </a:t>
            </a:r>
            <a:r>
              <a:rPr lang="ru-RU" sz="1600" dirty="0">
                <a:latin typeface="Book Antiqua" panose="02040602050305030304" pitchFamily="18" charset="0"/>
              </a:rPr>
              <a:t>прежнему»</a:t>
            </a:r>
            <a:r>
              <a:rPr lang="en-GB" sz="1600" dirty="0">
                <a:latin typeface="Book Antiqua" panose="02040602050305030304" pitchFamily="18" charset="0"/>
              </a:rPr>
              <a:t>.</a:t>
            </a:r>
            <a:endParaRPr lang="ru-RU" sz="1600" dirty="0">
              <a:latin typeface="Book Antiqua" panose="02040602050305030304" pitchFamily="18" charset="0"/>
            </a:endParaRPr>
          </a:p>
          <a:p>
            <a:endParaRPr lang="x-none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A20C3D-1950-4F4B-A5C7-73A6777553BF}"/>
              </a:ext>
            </a:extLst>
          </p:cNvPr>
          <p:cNvSpPr txBox="1"/>
          <p:nvPr/>
        </p:nvSpPr>
        <p:spPr>
          <a:xfrm>
            <a:off x="7489931" y="6307362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Book Antiqua" panose="02040602050305030304" pitchFamily="18" charset="0"/>
              </a:rPr>
              <a:t>Карта </a:t>
            </a:r>
            <a:r>
              <a:rPr lang="ru-RU" i="1">
                <a:latin typeface="Book Antiqua" panose="02040602050305030304" pitchFamily="18" charset="0"/>
              </a:rPr>
              <a:t>составлена </a:t>
            </a:r>
            <a:r>
              <a:rPr lang="ru-RU" i="1" smtClean="0">
                <a:latin typeface="Book Antiqua" panose="02040602050305030304" pitchFamily="18" charset="0"/>
              </a:rPr>
              <a:t>Ю.Б. </a:t>
            </a:r>
            <a:r>
              <a:rPr lang="ru-RU" i="1" dirty="0" err="1">
                <a:latin typeface="Book Antiqua" panose="02040602050305030304" pitchFamily="18" charset="0"/>
              </a:rPr>
              <a:t>Коряковым</a:t>
            </a:r>
            <a:r>
              <a:rPr lang="ru-RU" i="1" dirty="0">
                <a:latin typeface="Book Antiqua" panose="02040602050305030304" pitchFamily="18" charset="0"/>
              </a:rPr>
              <a:t>, 2021</a:t>
            </a:r>
            <a:endParaRPr lang="x-none" i="1" dirty="0">
              <a:latin typeface="Book Antiqua" panose="020406020503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8F17727-DD92-7D48-AF1D-4D16A33B22FC}"/>
              </a:ext>
            </a:extLst>
          </p:cNvPr>
          <p:cNvSpPr/>
          <p:nvPr/>
        </p:nvSpPr>
        <p:spPr>
          <a:xfrm>
            <a:off x="8312516" y="2849996"/>
            <a:ext cx="721591" cy="662511"/>
          </a:xfrm>
          <a:prstGeom prst="ellipse">
            <a:avLst/>
          </a:prstGeom>
          <a:solidFill>
            <a:srgbClr val="92D050">
              <a:alpha val="4037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C657685-47F7-1A44-A99A-C8BB812437D1}"/>
              </a:ext>
            </a:extLst>
          </p:cNvPr>
          <p:cNvCxnSpPr>
            <a:cxnSpLocks/>
          </p:cNvCxnSpPr>
          <p:nvPr/>
        </p:nvCxnSpPr>
        <p:spPr>
          <a:xfrm>
            <a:off x="8501652" y="3473689"/>
            <a:ext cx="1594848" cy="1502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438962D-3203-0844-96B1-59683CB8D2F7}"/>
              </a:ext>
            </a:extLst>
          </p:cNvPr>
          <p:cNvSpPr/>
          <p:nvPr/>
        </p:nvSpPr>
        <p:spPr>
          <a:xfrm>
            <a:off x="9972431" y="4976184"/>
            <a:ext cx="1939195" cy="9541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мыс </a:t>
            </a:r>
            <a:r>
              <a:rPr lang="ru-RU" sz="14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Конушин</a:t>
            </a:r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Конушинский</a:t>
            </a:r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также известный как </a:t>
            </a:r>
            <a:r>
              <a:rPr lang="ru-RU" sz="1400" b="1" dirty="0" err="1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Толстик</a:t>
            </a:r>
            <a:r>
              <a:rPr lang="ru-RU" sz="1400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x-none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3C47A-2187-3641-9494-1256B1E9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Бегство: с двумя оленями до Архангельска</a:t>
            </a:r>
            <a:endParaRPr lang="x-none" b="1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3DF0972-83A0-234E-99AD-4BC0DA0F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457" y="1852647"/>
            <a:ext cx="6278255" cy="4292756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0C0A79-E3DD-164F-B406-3617CBC55061}"/>
              </a:ext>
            </a:extLst>
          </p:cNvPr>
          <p:cNvSpPr txBox="1"/>
          <p:nvPr/>
        </p:nvSpPr>
        <p:spPr>
          <a:xfrm>
            <a:off x="399288" y="1976633"/>
            <a:ext cx="51151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Book Antiqua" panose="02040602050305030304" pitchFamily="18" charset="0"/>
              </a:rPr>
              <a:t>До конца </a:t>
            </a:r>
            <a:r>
              <a:rPr lang="en-GB" sz="2100" dirty="0">
                <a:latin typeface="Book Antiqua" panose="02040602050305030304" pitchFamily="18" charset="0"/>
              </a:rPr>
              <a:t>XVII</a:t>
            </a:r>
            <a:r>
              <a:rPr lang="ru-RU" sz="2100" dirty="0">
                <a:latin typeface="Book Antiqua" panose="02040602050305030304" pitchFamily="18" charset="0"/>
              </a:rPr>
              <a:t> в. поголовье оленей у ненцев оставалось небольшим, а переход к </a:t>
            </a:r>
            <a:r>
              <a:rPr lang="ru-RU" sz="2100" dirty="0" err="1">
                <a:latin typeface="Book Antiqua" panose="02040602050305030304" pitchFamily="18" charset="0"/>
              </a:rPr>
              <a:t>крупностадному</a:t>
            </a:r>
            <a:r>
              <a:rPr lang="ru-RU" sz="2100" dirty="0">
                <a:latin typeface="Book Antiqua" panose="02040602050305030304" pitchFamily="18" charset="0"/>
              </a:rPr>
              <a:t> оленеводству произошел не ранее </a:t>
            </a:r>
            <a:r>
              <a:rPr lang="en-US" sz="2100" dirty="0">
                <a:latin typeface="Book Antiqua" panose="02040602050305030304" pitchFamily="18" charset="0"/>
              </a:rPr>
              <a:t>II</a:t>
            </a:r>
            <a:r>
              <a:rPr lang="ru-RU" sz="2100" dirty="0">
                <a:latin typeface="Book Antiqua" panose="02040602050305030304" pitchFamily="18" charset="0"/>
              </a:rPr>
              <a:t> пол. </a:t>
            </a:r>
            <a:r>
              <a:rPr lang="x-none" sz="2100" dirty="0">
                <a:latin typeface="Book Antiqua" panose="02040602050305030304" pitchFamily="18" charset="0"/>
              </a:rPr>
              <a:t>XVIII</a:t>
            </a:r>
            <a:r>
              <a:rPr lang="ru-RU" sz="2100" dirty="0">
                <a:latin typeface="Book Antiqua" panose="02040602050305030304" pitchFamily="18" charset="0"/>
              </a:rPr>
              <a:t> в. (</a:t>
            </a:r>
            <a:r>
              <a:rPr lang="ru-RU" sz="2100" dirty="0" err="1">
                <a:latin typeface="Book Antiqua" panose="02040602050305030304" pitchFamily="18" charset="0"/>
              </a:rPr>
              <a:t>Колычева</a:t>
            </a:r>
            <a:r>
              <a:rPr lang="ru-RU" sz="2100" dirty="0">
                <a:latin typeface="Book Antiqua" panose="02040602050305030304" pitchFamily="18" charset="0"/>
              </a:rPr>
              <a:t> 1956, Крупник 1976)</a:t>
            </a:r>
          </a:p>
          <a:p>
            <a:endParaRPr lang="ru-RU" sz="2100" dirty="0">
              <a:latin typeface="Book Antiqua" panose="02040602050305030304" pitchFamily="18" charset="0"/>
            </a:endParaRPr>
          </a:p>
          <a:p>
            <a:r>
              <a:rPr lang="ru-RU" sz="2100" dirty="0">
                <a:latin typeface="Book Antiqua" panose="02040602050305030304" pitchFamily="18" charset="0"/>
              </a:rPr>
              <a:t>«</a:t>
            </a:r>
            <a:r>
              <a:rPr lang="ru-RU" sz="2100" dirty="0" err="1">
                <a:latin typeface="Book Antiqua" panose="02040602050305030304" pitchFamily="18" charset="0"/>
              </a:rPr>
              <a:t>Попрыски</a:t>
            </a:r>
            <a:r>
              <a:rPr lang="ru-RU" sz="2100" dirty="0">
                <a:latin typeface="Book Antiqua" panose="02040602050305030304" pitchFamily="18" charset="0"/>
              </a:rPr>
              <a:t>»: ср. Т ненец. </a:t>
            </a:r>
            <a:endParaRPr lang="en-US" sz="2100" dirty="0">
              <a:latin typeface="Book Antiqua" panose="02040602050305030304" pitchFamily="18" charset="0"/>
            </a:endParaRPr>
          </a:p>
          <a:p>
            <a:r>
              <a:rPr lang="ru-RU" sz="2100" i="1" dirty="0" err="1">
                <a:latin typeface="Book Antiqua" panose="02040602050305030304" pitchFamily="18" charset="0"/>
              </a:rPr>
              <a:t>ӈэдалăва</a:t>
            </a:r>
            <a:r>
              <a:rPr lang="ru-RU" sz="2100" i="1" dirty="0">
                <a:latin typeface="Book Antiqua" panose="02040602050305030304" pitchFamily="18" charset="0"/>
              </a:rPr>
              <a:t> </a:t>
            </a:r>
            <a:r>
              <a:rPr lang="ru-RU" sz="2100" dirty="0">
                <a:latin typeface="Book Antiqua" panose="02040602050305030304" pitchFamily="18" charset="0"/>
              </a:rPr>
              <a:t>(Терещенко 1965: 416), </a:t>
            </a:r>
            <a:endParaRPr lang="en-US" sz="2100" dirty="0">
              <a:latin typeface="Book Antiqua" panose="02040602050305030304" pitchFamily="18" charset="0"/>
            </a:endParaRPr>
          </a:p>
          <a:p>
            <a:r>
              <a:rPr lang="ru-RU" sz="2100" i="1" dirty="0" err="1">
                <a:latin typeface="Book Antiqua" panose="02040602050305030304" pitchFamily="18" charset="0"/>
              </a:rPr>
              <a:t>ŋæ</a:t>
            </a:r>
            <a:r>
              <a:rPr lang="en-US" sz="2100" i="1" dirty="0">
                <a:latin typeface="Book Antiqua" panose="02040602050305030304" pitchFamily="18" charset="0"/>
              </a:rPr>
              <a:t>dal</a:t>
            </a:r>
            <a:r>
              <a:rPr lang="ru-RU" sz="2100" i="1" dirty="0" err="1">
                <a:latin typeface="Book Antiqua" panose="02040602050305030304" pitchFamily="18" charset="0"/>
              </a:rPr>
              <a:t>ə</a:t>
            </a:r>
            <a:r>
              <a:rPr lang="en-US" sz="2100" i="1" dirty="0" err="1">
                <a:latin typeface="Book Antiqua" panose="02040602050305030304" pitchFamily="18" charset="0"/>
              </a:rPr>
              <a:t>wa</a:t>
            </a:r>
            <a:r>
              <a:rPr lang="en-US" sz="2100" i="1" dirty="0">
                <a:latin typeface="Book Antiqua" panose="02040602050305030304" pitchFamily="18" charset="0"/>
              </a:rPr>
              <a:t> </a:t>
            </a:r>
            <a:r>
              <a:rPr lang="ru-RU" sz="2100" dirty="0">
                <a:latin typeface="Book Antiqua" panose="02040602050305030304" pitchFamily="18" charset="0"/>
              </a:rPr>
              <a:t>(</a:t>
            </a:r>
            <a:r>
              <a:rPr lang="en-US" sz="2100" dirty="0" err="1">
                <a:latin typeface="Book Antiqua" panose="02040602050305030304" pitchFamily="18" charset="0"/>
              </a:rPr>
              <a:t>Salminen</a:t>
            </a:r>
            <a:r>
              <a:rPr lang="ru-RU" sz="2100" dirty="0">
                <a:latin typeface="Book Antiqua" panose="02040602050305030304" pitchFamily="18" charset="0"/>
              </a:rPr>
              <a:t> 1998: 224)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A20C3D-1950-4F4B-A5C7-73A6777553BF}"/>
              </a:ext>
            </a:extLst>
          </p:cNvPr>
          <p:cNvSpPr txBox="1"/>
          <p:nvPr/>
        </p:nvSpPr>
        <p:spPr>
          <a:xfrm>
            <a:off x="7489931" y="6307362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Book Antiqua" panose="02040602050305030304" pitchFamily="18" charset="0"/>
              </a:rPr>
              <a:t>Карта </a:t>
            </a:r>
            <a:r>
              <a:rPr lang="ru-RU" i="1">
                <a:latin typeface="Book Antiqua" panose="02040602050305030304" pitchFamily="18" charset="0"/>
              </a:rPr>
              <a:t>составлена </a:t>
            </a:r>
            <a:r>
              <a:rPr lang="ru-RU" i="1" smtClean="0">
                <a:latin typeface="Book Antiqua" panose="02040602050305030304" pitchFamily="18" charset="0"/>
              </a:rPr>
              <a:t>Ю.Б. </a:t>
            </a:r>
            <a:r>
              <a:rPr lang="ru-RU" i="1" dirty="0" err="1">
                <a:latin typeface="Book Antiqua" panose="02040602050305030304" pitchFamily="18" charset="0"/>
              </a:rPr>
              <a:t>Коряковым</a:t>
            </a:r>
            <a:r>
              <a:rPr lang="ru-RU" i="1" dirty="0">
                <a:latin typeface="Book Antiqua" panose="02040602050305030304" pitchFamily="18" charset="0"/>
              </a:rPr>
              <a:t>, 2021</a:t>
            </a:r>
            <a:endParaRPr lang="x-none" i="1" dirty="0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92B7EC7-0BB2-F941-8C3C-5EE468BB8FCF}"/>
              </a:ext>
            </a:extLst>
          </p:cNvPr>
          <p:cNvCxnSpPr>
            <a:cxnSpLocks/>
          </p:cNvCxnSpPr>
          <p:nvPr/>
        </p:nvCxnSpPr>
        <p:spPr>
          <a:xfrm flipH="1">
            <a:off x="7764651" y="2836190"/>
            <a:ext cx="2495227" cy="23867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8FCFD0A-9CA7-8C4D-806E-62F611245CBF}"/>
              </a:ext>
            </a:extLst>
          </p:cNvPr>
          <p:cNvCxnSpPr>
            <a:cxnSpLocks/>
          </p:cNvCxnSpPr>
          <p:nvPr/>
        </p:nvCxnSpPr>
        <p:spPr>
          <a:xfrm flipH="1">
            <a:off x="7764652" y="3735092"/>
            <a:ext cx="1766806" cy="14878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30F6B-5651-EB40-87A3-22E6BEAC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Плавание: Английские корабли в Архангельском порту</a:t>
            </a:r>
            <a:endParaRPr lang="x-none" b="1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017CFA2-37A6-E24C-B3AB-2D7D52A4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905" y="1783824"/>
            <a:ext cx="5257800" cy="2949714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B88A14-C5A3-7B42-9DF4-8DEB6440942E}"/>
              </a:ext>
            </a:extLst>
          </p:cNvPr>
          <p:cNvSpPr txBox="1"/>
          <p:nvPr/>
        </p:nvSpPr>
        <p:spPr>
          <a:xfrm>
            <a:off x="6541905" y="4826675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Фрагмент карты </a:t>
            </a:r>
            <a:r>
              <a:rPr lang="ru-RU" dirty="0" err="1">
                <a:latin typeface="Book Antiqua" panose="02040602050305030304" pitchFamily="18" charset="0"/>
              </a:rPr>
              <a:t>Гесселя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Герритса</a:t>
            </a:r>
            <a:r>
              <a:rPr lang="ru-RU" dirty="0">
                <a:latin typeface="Book Antiqua" panose="02040602050305030304" pitchFamily="18" charset="0"/>
              </a:rPr>
              <a:t> (</a:t>
            </a:r>
            <a:r>
              <a:rPr lang="ru-RU" dirty="0" err="1">
                <a:latin typeface="Book Antiqua" panose="02040602050305030304" pitchFamily="18" charset="0"/>
              </a:rPr>
              <a:t>Hessel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Gerritsz</a:t>
            </a:r>
            <a:r>
              <a:rPr lang="ru-RU" dirty="0">
                <a:latin typeface="Book Antiqua" panose="02040602050305030304" pitchFamily="18" charset="0"/>
              </a:rPr>
              <a:t>) с изображением города Архангельска (</a:t>
            </a:r>
            <a:r>
              <a:rPr lang="x-none" dirty="0">
                <a:latin typeface="Book Antiqua" panose="02040602050305030304" pitchFamily="18" charset="0"/>
              </a:rPr>
              <a:t>Tabvla Russiae ex autographo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x-none" dirty="0">
                <a:latin typeface="Book Antiqua" panose="02040602050305030304" pitchFamily="18" charset="0"/>
              </a:rPr>
              <a:t>quod deliniandum curavit Feodor filius Tzaris Boris desumta</a:t>
            </a:r>
            <a:r>
              <a:rPr lang="ru-RU" dirty="0">
                <a:latin typeface="Book Antiqua" panose="02040602050305030304" pitchFamily="18" charset="0"/>
              </a:rPr>
              <a:t> ... </a:t>
            </a:r>
            <a:r>
              <a:rPr lang="it-IT" dirty="0" err="1">
                <a:latin typeface="Book Antiqua" panose="02040602050305030304" pitchFamily="18" charset="0"/>
              </a:rPr>
              <a:t>Tzari</a:t>
            </a:r>
            <a:r>
              <a:rPr lang="it-IT" dirty="0">
                <a:latin typeface="Book Antiqua" panose="02040602050305030304" pitchFamily="18" charset="0"/>
              </a:rPr>
              <a:t> et Magno Duci </a:t>
            </a:r>
            <a:r>
              <a:rPr lang="it-IT" dirty="0" err="1">
                <a:latin typeface="Book Antiqua" panose="02040602050305030304" pitchFamily="18" charset="0"/>
              </a:rPr>
              <a:t>Michaeli</a:t>
            </a:r>
            <a:r>
              <a:rPr lang="it-IT" dirty="0">
                <a:latin typeface="Book Antiqua" panose="02040602050305030304" pitchFamily="18" charset="0"/>
              </a:rPr>
              <a:t> </a:t>
            </a:r>
            <a:r>
              <a:rPr lang="it-IT" dirty="0" err="1">
                <a:latin typeface="Book Antiqua" panose="02040602050305030304" pitchFamily="18" charset="0"/>
              </a:rPr>
              <a:t>Foedrowits</a:t>
            </a:r>
            <a:r>
              <a:rPr lang="it-IT" dirty="0">
                <a:latin typeface="Book Antiqua" panose="02040602050305030304" pitchFamily="18" charset="0"/>
              </a:rPr>
              <a:t> ... dedicata ab </a:t>
            </a:r>
            <a:r>
              <a:rPr lang="it-IT" dirty="0" err="1">
                <a:latin typeface="Book Antiqua" panose="02040602050305030304" pitchFamily="18" charset="0"/>
              </a:rPr>
              <a:t>Hesselo</a:t>
            </a:r>
            <a:r>
              <a:rPr lang="it-IT" dirty="0">
                <a:latin typeface="Book Antiqua" panose="02040602050305030304" pitchFamily="18" charset="0"/>
              </a:rPr>
              <a:t> Gerardo M.DC.XIII). </a:t>
            </a:r>
            <a:r>
              <a:rPr lang="ru-RU" dirty="0">
                <a:latin typeface="Book Antiqua" panose="02040602050305030304" pitchFamily="18" charset="0"/>
              </a:rPr>
              <a:t>1613 г. </a:t>
            </a:r>
            <a:endParaRPr lang="x-none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C330A6-55FB-3743-BEE4-CF47EF0CDF7E}"/>
              </a:ext>
            </a:extLst>
          </p:cNvPr>
          <p:cNvSpPr txBox="1"/>
          <p:nvPr/>
        </p:nvSpPr>
        <p:spPr>
          <a:xfrm>
            <a:off x="202769" y="1846659"/>
            <a:ext cx="61050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ook Antiqua" panose="02040602050305030304" pitchFamily="18" charset="0"/>
              </a:rPr>
              <a:t>1551 г. – </a:t>
            </a:r>
            <a:r>
              <a:rPr lang="x-none" sz="1400" i="1" dirty="0">
                <a:latin typeface="Book Antiqua" panose="02040602050305030304" pitchFamily="18" charset="0"/>
              </a:rPr>
              <a:t>Sebastian Cabot </a:t>
            </a:r>
            <a:r>
              <a:rPr lang="ru-RU" sz="1400" dirty="0">
                <a:latin typeface="Book Antiqua" panose="02040602050305030304" pitchFamily="18" charset="0"/>
              </a:rPr>
              <a:t>и основание Московской компании.</a:t>
            </a:r>
          </a:p>
          <a:p>
            <a:endParaRPr lang="ru-RU" sz="1400" dirty="0"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1553 г. – </a:t>
            </a:r>
            <a:r>
              <a:rPr lang="x-none" sz="1400" i="1" dirty="0">
                <a:latin typeface="Book Antiqua" panose="02040602050305030304" pitchFamily="18" charset="0"/>
              </a:rPr>
              <a:t>Richard Chancellor</a:t>
            </a:r>
            <a:r>
              <a:rPr lang="ru-RU" sz="1400" i="1" dirty="0">
                <a:latin typeface="Book Antiqua" panose="02040602050305030304" pitchFamily="18" charset="0"/>
              </a:rPr>
              <a:t> </a:t>
            </a:r>
            <a:r>
              <a:rPr lang="ru-RU" sz="1400" dirty="0">
                <a:latin typeface="Book Antiqua" panose="02040602050305030304" pitchFamily="18" charset="0"/>
              </a:rPr>
              <a:t>– морской путь в Китай.</a:t>
            </a:r>
          </a:p>
          <a:p>
            <a:endParaRPr lang="ru-RU" sz="1400" dirty="0"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В феврале 1554 г. царь Иван </a:t>
            </a:r>
            <a:r>
              <a:rPr lang="en-GB" sz="1400" dirty="0">
                <a:latin typeface="Book Antiqua" panose="02040602050305030304" pitchFamily="18" charset="0"/>
              </a:rPr>
              <a:t>IV</a:t>
            </a:r>
            <a:r>
              <a:rPr lang="ru-RU" sz="1400" dirty="0">
                <a:latin typeface="Book Antiqua" panose="02040602050305030304" pitchFamily="18" charset="0"/>
              </a:rPr>
              <a:t> выдал грамоту на имя английского короля Эдуарда </a:t>
            </a:r>
            <a:r>
              <a:rPr lang="en-GB" sz="1400" dirty="0">
                <a:latin typeface="Book Antiqua" panose="02040602050305030304" pitchFamily="18" charset="0"/>
              </a:rPr>
              <a:t>VI</a:t>
            </a:r>
            <a:r>
              <a:rPr lang="ru-RU" sz="1400" dirty="0">
                <a:latin typeface="Book Antiqua" panose="02040602050305030304" pitchFamily="18" charset="0"/>
              </a:rPr>
              <a:t>, по которой разрешалась свободная английская торговля в России и предлагался контроль за торговлей на российском Севере.</a:t>
            </a:r>
          </a:p>
          <a:p>
            <a:endParaRPr lang="ru-RU" sz="1400" dirty="0"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Расширение английской зоны торгового контроля. В устье Северной Двины английские торговые склады строились уже в 50–60-е гг. </a:t>
            </a:r>
            <a:r>
              <a:rPr lang="en-US" sz="1400" dirty="0">
                <a:latin typeface="Book Antiqua" panose="02040602050305030304" pitchFamily="18" charset="0"/>
              </a:rPr>
              <a:t>XVI</a:t>
            </a:r>
            <a:r>
              <a:rPr lang="ru-RU" sz="1400" dirty="0">
                <a:latin typeface="Book Antiqua" panose="02040602050305030304" pitchFamily="18" charset="0"/>
              </a:rPr>
              <a:t> в. </a:t>
            </a:r>
          </a:p>
          <a:p>
            <a:endParaRPr lang="ru-RU" sz="1400" dirty="0">
              <a:latin typeface="Book Antiqua" panose="02040602050305030304" pitchFamily="18" charset="0"/>
            </a:endParaRPr>
          </a:p>
          <a:p>
            <a:r>
              <a:rPr lang="ru-RU" sz="1400" dirty="0">
                <a:latin typeface="Book Antiqua" panose="02040602050305030304" pitchFamily="18" charset="0"/>
              </a:rPr>
              <a:t>1621 г. – деятельность Московской компании была заметно ограничена. </a:t>
            </a:r>
          </a:p>
          <a:p>
            <a:pPr algn="just"/>
            <a:endParaRPr lang="ru-RU" sz="1400" dirty="0">
              <a:latin typeface="Book Antiqua" panose="02040602050305030304" pitchFamily="18" charset="0"/>
            </a:endParaRPr>
          </a:p>
          <a:p>
            <a:pPr algn="just"/>
            <a:r>
              <a:rPr lang="ru-RU" sz="1400" dirty="0">
                <a:latin typeface="Book Antiqua" panose="02040602050305030304" pitchFamily="18" charset="0"/>
              </a:rPr>
              <a:t>1630 г. – торговля  с </a:t>
            </a:r>
            <a:r>
              <a:rPr lang="ru-RU" sz="1400">
                <a:latin typeface="Book Antiqua" panose="02040602050305030304" pitchFamily="18" charset="0"/>
              </a:rPr>
              <a:t>Англией возобновилась </a:t>
            </a:r>
            <a:r>
              <a:rPr lang="ru-RU" sz="1400" dirty="0">
                <a:latin typeface="Book Antiqua" panose="02040602050305030304" pitchFamily="18" charset="0"/>
              </a:rPr>
              <a:t>в силу того, что предыдущие ограничения сказались на поступлениях в Московскую казну. Как пишет Мария </a:t>
            </a:r>
            <a:r>
              <a:rPr lang="ru-RU" sz="1400" dirty="0" err="1">
                <a:latin typeface="Book Antiqua" panose="02040602050305030304" pitchFamily="18" charset="0"/>
              </a:rPr>
              <a:t>Арэль</a:t>
            </a:r>
            <a:r>
              <a:rPr lang="ru-RU" sz="1400" dirty="0">
                <a:latin typeface="Book Antiqua" panose="02040602050305030304" pitchFamily="18" charset="0"/>
              </a:rPr>
              <a:t>, «к 1630 г. Московия готовилась для возобновления военных действий с Польшей &lt;т.н. Смоленская война (1632–1634 гг.) — </a:t>
            </a:r>
            <a:r>
              <a:rPr lang="ru-RU" sz="1400" i="1" dirty="0">
                <a:latin typeface="Book Antiqua" panose="02040602050305030304" pitchFamily="18" charset="0"/>
              </a:rPr>
              <a:t>Д.</a:t>
            </a:r>
            <a:r>
              <a:rPr lang="en-US" sz="1400" i="1" dirty="0">
                <a:latin typeface="Book Antiqua" panose="02040602050305030304" pitchFamily="18" charset="0"/>
              </a:rPr>
              <a:t> </a:t>
            </a:r>
            <a:r>
              <a:rPr lang="ru-RU" sz="1400" i="1" dirty="0">
                <a:latin typeface="Book Antiqua" panose="02040602050305030304" pitchFamily="18" charset="0"/>
              </a:rPr>
              <a:t>А.</a:t>
            </a:r>
            <a:r>
              <a:rPr lang="ru-RU" sz="1400" dirty="0">
                <a:latin typeface="Book Antiqua" panose="02040602050305030304" pitchFamily="18" charset="0"/>
              </a:rPr>
              <a:t>, </a:t>
            </a:r>
            <a:r>
              <a:rPr lang="ru-RU" sz="1400" i="1" dirty="0">
                <a:latin typeface="Book Antiqua" panose="02040602050305030304" pitchFamily="18" charset="0"/>
              </a:rPr>
              <a:t>М.</a:t>
            </a:r>
            <a:r>
              <a:rPr lang="en-US" sz="1400" i="1" dirty="0">
                <a:latin typeface="Book Antiqua" panose="02040602050305030304" pitchFamily="18" charset="0"/>
              </a:rPr>
              <a:t> </a:t>
            </a:r>
            <a:r>
              <a:rPr lang="ru-RU" sz="1400" i="1" dirty="0">
                <a:latin typeface="Book Antiqua" panose="02040602050305030304" pitchFamily="18" charset="0"/>
              </a:rPr>
              <a:t>А.</a:t>
            </a:r>
            <a:r>
              <a:rPr lang="ru-RU" sz="1400" dirty="0">
                <a:latin typeface="Book Antiqua" panose="02040602050305030304" pitchFamily="18" charset="0"/>
              </a:rPr>
              <a:t>&gt; и искала возможности заключения сделок на поставку оружия с голландцами, шведами и англичанами» (</a:t>
            </a:r>
            <a:r>
              <a:rPr lang="en-US" sz="1400" dirty="0" err="1">
                <a:latin typeface="Book Antiqua" panose="02040602050305030304" pitchFamily="18" charset="0"/>
              </a:rPr>
              <a:t>Arel</a:t>
            </a:r>
            <a:r>
              <a:rPr lang="ru-RU" sz="1400" dirty="0">
                <a:latin typeface="Book Antiqua" panose="02040602050305030304" pitchFamily="18" charset="0"/>
              </a:rPr>
              <a:t> 2004: </a:t>
            </a:r>
            <a:r>
              <a:rPr lang="ru-RU" sz="1400">
                <a:latin typeface="Book Antiqua" panose="02040602050305030304" pitchFamily="18" charset="0"/>
              </a:rPr>
              <a:t>174</a:t>
            </a:r>
            <a:r>
              <a:rPr lang="ru-RU" sz="1400" smtClean="0">
                <a:latin typeface="Book Antiqua" panose="02040602050305030304" pitchFamily="18" charset="0"/>
              </a:rPr>
              <a:t>).</a:t>
            </a:r>
            <a:r>
              <a:rPr lang="x-none" sz="1400" smtClean="0">
                <a:latin typeface="Book Antiqua" panose="02040602050305030304" pitchFamily="18" charset="0"/>
              </a:rPr>
              <a:t> </a:t>
            </a:r>
            <a:endParaRPr lang="ru-RU" sz="1400" dirty="0">
              <a:latin typeface="Book Antiqua" panose="02040602050305030304" pitchFamily="18" charset="0"/>
            </a:endParaRPr>
          </a:p>
          <a:p>
            <a:endParaRPr lang="ru-RU" sz="1400" dirty="0">
              <a:latin typeface="Book Antiqua" panose="02040602050305030304" pitchFamily="18" charset="0"/>
            </a:endParaRPr>
          </a:p>
          <a:p>
            <a:endParaRPr lang="x-none" sz="1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30F6B-5651-EB40-87A3-22E6BEAC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latin typeface="Book Antiqua" panose="02040602050305030304" pitchFamily="18" charset="0"/>
              </a:rPr>
              <a:t>Мог ли существовать русско-англо-(ненецкий?) пиджин в Архангельске в </a:t>
            </a:r>
            <a:r>
              <a:rPr lang="en-US" b="1">
                <a:latin typeface="Book Antiqua" panose="02040602050305030304" pitchFamily="18" charset="0"/>
              </a:rPr>
              <a:t>XVII </a:t>
            </a:r>
            <a:r>
              <a:rPr lang="ru-RU" b="1">
                <a:latin typeface="Book Antiqua" panose="02040602050305030304" pitchFamily="18" charset="0"/>
              </a:rPr>
              <a:t>в.?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5624"/>
            <a:ext cx="11391900" cy="4930775"/>
          </a:xfrm>
        </p:spPr>
        <p:txBody>
          <a:bodyPr>
            <a:normAutofit/>
          </a:bodyPr>
          <a:lstStyle/>
          <a:p>
            <a:pPr algn="just"/>
            <a:r>
              <a:rPr lang="ru-RU" sz="2400">
                <a:latin typeface="Book Antiqua" panose="02040602050305030304" pitchFamily="18" charset="0"/>
              </a:rPr>
              <a:t>Возможно, моряки и капитаны Московской компании могли сами или с помощью переводчиков изъясняться на русском.</a:t>
            </a:r>
          </a:p>
          <a:p>
            <a:pPr algn="just"/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англо-русский пиджин = </a:t>
            </a:r>
            <a:r>
              <a:rPr lang="ru-RU" b="1" i="1">
                <a:solidFill>
                  <a:srgbClr val="FFC000"/>
                </a:solidFill>
                <a:latin typeface="Book Antiqua" panose="02040602050305030304" pitchFamily="18" charset="0"/>
              </a:rPr>
              <a:t>солóмбала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 (</a:t>
            </a:r>
            <a:r>
              <a:rPr lang="it-IT" b="1" i="1">
                <a:solidFill>
                  <a:srgbClr val="FFC000"/>
                </a:solidFill>
                <a:latin typeface="Book Antiqua" panose="02040602050305030304" pitchFamily="18" charset="0"/>
              </a:rPr>
              <a:t>Solombala English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)</a:t>
            </a:r>
            <a:r>
              <a:rPr lang="ru-RU">
                <a:latin typeface="Book Antiqua" panose="0204060205030503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>
                <a:latin typeface="Book Antiqua" panose="02040602050305030304" pitchFamily="18" charset="0"/>
              </a:rPr>
              <a:t>Название пиджина </a:t>
            </a:r>
            <a:r>
              <a:rPr lang="ru-RU" sz="2400" i="1">
                <a:latin typeface="Book Antiqua" panose="02040602050305030304" pitchFamily="18" charset="0"/>
              </a:rPr>
              <a:t>соломбала</a:t>
            </a:r>
            <a:r>
              <a:rPr lang="ru-RU" sz="2400">
                <a:latin typeface="Book Antiqua" panose="02040602050305030304" pitchFamily="18" charset="0"/>
              </a:rPr>
              <a:t> происходит от названия </a:t>
            </a:r>
            <a:r>
              <a:rPr lang="ru-RU" sz="2400" b="1">
                <a:latin typeface="Book Antiqua" panose="02040602050305030304" pitchFamily="18" charset="0"/>
              </a:rPr>
              <a:t>верфи Соломбала</a:t>
            </a:r>
            <a:r>
              <a:rPr lang="ru-RU" sz="2400">
                <a:latin typeface="Book Antiqua" panose="02040602050305030304" pitchFamily="18" charset="0"/>
              </a:rPr>
              <a:t>, где пришвартовывались иностранные корабли, которым было запрещено входить в главный порт Архангельска, и находилась англиканская церковь (Давыдов 1988: 14; </a:t>
            </a:r>
            <a:r>
              <a:rPr lang="en-US" sz="2400">
                <a:latin typeface="Book Antiqua" panose="02040602050305030304" pitchFamily="18" charset="0"/>
              </a:rPr>
              <a:t>Broch</a:t>
            </a:r>
            <a:r>
              <a:rPr lang="ru-RU" sz="2400">
                <a:latin typeface="Book Antiqua" panose="02040602050305030304" pitchFamily="18" charset="0"/>
              </a:rPr>
              <a:t> 1996: 94). Русские торговцы, портовые рабочие и все, кто хотел вступить в отношения бартера с иностранными моряками, использовали не русский язык, а пиджин соломбала (</a:t>
            </a:r>
            <a:r>
              <a:rPr lang="en-US" sz="2400">
                <a:latin typeface="Book Antiqua" panose="02040602050305030304" pitchFamily="18" charset="0"/>
              </a:rPr>
              <a:t>Broch</a:t>
            </a:r>
            <a:r>
              <a:rPr lang="ru-RU" sz="2400">
                <a:latin typeface="Book Antiqua" panose="02040602050305030304" pitchFamily="18" charset="0"/>
              </a:rPr>
              <a:t> 1996: 94). </a:t>
            </a:r>
          </a:p>
          <a:p>
            <a:pPr marL="0" indent="0" algn="just">
              <a:buNone/>
            </a:pPr>
            <a:r>
              <a:rPr lang="ru-RU" sz="2400">
                <a:latin typeface="Book Antiqua" panose="02040602050305030304" pitchFamily="18" charset="0"/>
              </a:rPr>
              <a:t>Пиджин соломбала сформировался </a:t>
            </a:r>
            <a:r>
              <a:rPr lang="ru-RU" sz="2400" b="1">
                <a:solidFill>
                  <a:srgbClr val="FFC000"/>
                </a:solidFill>
                <a:latin typeface="Book Antiqua" panose="02040602050305030304" pitchFamily="18" charset="0"/>
              </a:rPr>
              <a:t>во </a:t>
            </a:r>
            <a:r>
              <a:rPr lang="en-US" sz="2400" b="1">
                <a:solidFill>
                  <a:srgbClr val="FFC000"/>
                </a:solidFill>
                <a:latin typeface="Book Antiqua" panose="02040602050305030304" pitchFamily="18" charset="0"/>
              </a:rPr>
              <a:t>II</a:t>
            </a:r>
            <a:r>
              <a:rPr lang="ru-RU" sz="2400" b="1">
                <a:solidFill>
                  <a:srgbClr val="FFC000"/>
                </a:solidFill>
                <a:latin typeface="Book Antiqua" panose="02040602050305030304" pitchFamily="18" charset="0"/>
              </a:rPr>
              <a:t> пол. </a:t>
            </a:r>
            <a:r>
              <a:rPr lang="en-US" sz="2400" b="1">
                <a:solidFill>
                  <a:srgbClr val="FFC000"/>
                </a:solidFill>
                <a:latin typeface="Book Antiqua" panose="02040602050305030304" pitchFamily="18" charset="0"/>
              </a:rPr>
              <a:t>XVIII</a:t>
            </a:r>
            <a:r>
              <a:rPr lang="ru-RU" sz="2400" b="1">
                <a:solidFill>
                  <a:srgbClr val="FFC000"/>
                </a:solidFill>
                <a:latin typeface="Book Antiqua" panose="02040602050305030304" pitchFamily="18" charset="0"/>
              </a:rPr>
              <a:t> в.</a:t>
            </a:r>
            <a:r>
              <a:rPr lang="ru-RU" sz="2400">
                <a:latin typeface="Book Antiqua" panose="02040602050305030304" pitchFamily="18" charset="0"/>
              </a:rPr>
              <a:t>, что по времени совпадает со становлением пиджина </a:t>
            </a:r>
            <a:r>
              <a:rPr lang="en-US" sz="2400" i="1">
                <a:latin typeface="Book Antiqua" panose="02040602050305030304" pitchFamily="18" charset="0"/>
              </a:rPr>
              <a:t>Russenorsk</a:t>
            </a:r>
            <a:r>
              <a:rPr lang="ru-RU" sz="2400">
                <a:latin typeface="Book Antiqua" panose="02040602050305030304" pitchFamily="18" charset="0"/>
              </a:rPr>
              <a:t> (</a:t>
            </a:r>
            <a:r>
              <a:rPr lang="en-US" sz="2400">
                <a:latin typeface="Book Antiqua" panose="02040602050305030304" pitchFamily="18" charset="0"/>
              </a:rPr>
              <a:t>Broch</a:t>
            </a:r>
            <a:r>
              <a:rPr lang="ru-RU" sz="2400">
                <a:latin typeface="Book Antiqua" panose="02040602050305030304" pitchFamily="18" charset="0"/>
              </a:rPr>
              <a:t>, </a:t>
            </a:r>
            <a:r>
              <a:rPr lang="en-US" sz="2400">
                <a:latin typeface="Book Antiqua" panose="02040602050305030304" pitchFamily="18" charset="0"/>
              </a:rPr>
              <a:t>Jahr</a:t>
            </a:r>
            <a:r>
              <a:rPr lang="ru-RU" sz="2400">
                <a:latin typeface="Book Antiqua" panose="02040602050305030304" pitchFamily="18" charset="0"/>
              </a:rPr>
              <a:t> 1984: 50); </a:t>
            </a:r>
            <a:r>
              <a:rPr lang="ru-RU" sz="2400" b="1">
                <a:solidFill>
                  <a:srgbClr val="FFC000"/>
                </a:solidFill>
                <a:latin typeface="Book Antiqua" panose="02040602050305030304" pitchFamily="18" charset="0"/>
              </a:rPr>
              <a:t>во </a:t>
            </a:r>
            <a:r>
              <a:rPr lang="en-US" sz="2400" b="1">
                <a:solidFill>
                  <a:srgbClr val="FFC000"/>
                </a:solidFill>
                <a:latin typeface="Book Antiqua" panose="02040602050305030304" pitchFamily="18" charset="0"/>
              </a:rPr>
              <a:t>II</a:t>
            </a:r>
            <a:r>
              <a:rPr lang="ru-RU" sz="2400" b="1">
                <a:solidFill>
                  <a:srgbClr val="FFC000"/>
                </a:solidFill>
                <a:latin typeface="Book Antiqua" panose="02040602050305030304" pitchFamily="18" charset="0"/>
              </a:rPr>
              <a:t> пол. </a:t>
            </a:r>
            <a:r>
              <a:rPr lang="en-US" sz="2400" b="1">
                <a:solidFill>
                  <a:srgbClr val="FFC000"/>
                </a:solidFill>
                <a:latin typeface="Book Antiqua" panose="02040602050305030304" pitchFamily="18" charset="0"/>
              </a:rPr>
              <a:t>XIX</a:t>
            </a:r>
            <a:r>
              <a:rPr lang="ru-RU" sz="2400" b="1">
                <a:solidFill>
                  <a:srgbClr val="FFC000"/>
                </a:solidFill>
                <a:latin typeface="Book Antiqua" panose="02040602050305030304" pitchFamily="18" charset="0"/>
              </a:rPr>
              <a:t> в.</a:t>
            </a:r>
            <a:r>
              <a:rPr lang="ru-RU" sz="2400">
                <a:latin typeface="Book Antiqua" panose="02040602050305030304" pitchFamily="18" charset="0"/>
              </a:rPr>
              <a:t> (Давыдов 1988: 14). </a:t>
            </a:r>
          </a:p>
          <a:p>
            <a:endParaRPr lang="ru-RU" sz="2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30F6B-5651-EB40-87A3-22E6BEAC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latin typeface="Book Antiqua" panose="02040602050305030304" pitchFamily="18" charset="0"/>
              </a:rPr>
              <a:t>Англо-русский пиджин </a:t>
            </a:r>
            <a:r>
              <a:rPr lang="ru-RU" b="1" i="1">
                <a:latin typeface="Book Antiqua" panose="02040602050305030304" pitchFamily="18" charset="0"/>
              </a:rPr>
              <a:t>солóмбала</a:t>
            </a:r>
            <a:r>
              <a:rPr lang="ru-RU" b="1">
                <a:latin typeface="Book Antiqua" panose="02040602050305030304" pitchFamily="18" charset="0"/>
              </a:rPr>
              <a:t> (</a:t>
            </a:r>
            <a:r>
              <a:rPr lang="it-IT" b="1" i="1">
                <a:latin typeface="Book Antiqua" panose="02040602050305030304" pitchFamily="18" charset="0"/>
              </a:rPr>
              <a:t>Solombala English</a:t>
            </a:r>
            <a:r>
              <a:rPr lang="ru-RU" b="1">
                <a:latin typeface="Book Antiqua" panose="02040602050305030304" pitchFamily="18" charset="0"/>
              </a:rPr>
              <a:t>)</a:t>
            </a:r>
            <a:r>
              <a:rPr lang="ru-RU">
                <a:latin typeface="Book Antiqua" panose="02040602050305030304" pitchFamily="18" charset="0"/>
              </a:rPr>
              <a:t> </a:t>
            </a:r>
            <a:br>
              <a:rPr lang="ru-RU">
                <a:latin typeface="Book Antiqua" panose="02040602050305030304" pitchFamily="18" charset="0"/>
              </a:rPr>
            </a:b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60500"/>
            <a:ext cx="11391900" cy="52958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«Очерки Архангельской губернии» Василия Верещагина </a:t>
            </a:r>
            <a:r>
              <a:rPr lang="ru-RU">
                <a:latin typeface="Book Antiqua" panose="02040602050305030304" pitchFamily="18" charset="0"/>
              </a:rPr>
              <a:t>(Верещагин 1849)  и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статья Ивана Прушакевича </a:t>
            </a:r>
            <a:r>
              <a:rPr lang="ru-RU">
                <a:latin typeface="Book Antiqua" panose="02040602050305030304" pitchFamily="18" charset="0"/>
              </a:rPr>
              <a:t>в журнале «Архангельские губернские ведомости» (Прушакевич 1867). </a:t>
            </a:r>
          </a:p>
          <a:p>
            <a:pPr algn="just"/>
            <a:endParaRPr lang="ru-RU">
              <a:latin typeface="Book Antiqua" panose="02040602050305030304" pitchFamily="18" charset="0"/>
            </a:endParaRPr>
          </a:p>
          <a:p>
            <a:pPr algn="just"/>
            <a:r>
              <a:rPr lang="ru-RU">
                <a:latin typeface="Book Antiqua" panose="02040602050305030304" pitchFamily="18" charset="0"/>
              </a:rPr>
              <a:t>В обоих источниках представлено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по 3 примера на соломбале</a:t>
            </a:r>
            <a:r>
              <a:rPr lang="ru-RU">
                <a:latin typeface="Book Antiqua" panose="02040602050305030304" pitchFamily="18" charset="0"/>
              </a:rPr>
              <a:t>: всего в обоих источниках насчитывается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38 словоформ на соломбале</a:t>
            </a:r>
            <a:r>
              <a:rPr lang="ru-RU">
                <a:latin typeface="Book Antiqua" panose="02040602050305030304" pitchFamily="18" charset="0"/>
              </a:rPr>
              <a:t>, по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19</a:t>
            </a:r>
            <a:r>
              <a:rPr lang="ru-RU">
                <a:latin typeface="Book Antiqua" panose="02040602050305030304" pitchFamily="18" charset="0"/>
              </a:rPr>
              <a:t> словоформ в каждом из них. </a:t>
            </a:r>
          </a:p>
          <a:p>
            <a:pPr algn="just"/>
            <a:endParaRPr lang="ru-RU">
              <a:latin typeface="Book Antiqua" panose="02040602050305030304" pitchFamily="18" charset="0"/>
            </a:endParaRPr>
          </a:p>
          <a:p>
            <a:pPr algn="just"/>
            <a:r>
              <a:rPr lang="ru-RU">
                <a:latin typeface="Book Antiqua" panose="02040602050305030304" pitchFamily="18" charset="0"/>
              </a:rPr>
              <a:t>Основную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лексическую базу </a:t>
            </a:r>
            <a:r>
              <a:rPr lang="ru-RU">
                <a:latin typeface="Book Antiqua" panose="02040602050305030304" pitchFamily="18" charset="0"/>
              </a:rPr>
              <a:t>для пиджина соломбала составлял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английский язык</a:t>
            </a:r>
            <a:r>
              <a:rPr lang="ru-RU">
                <a:latin typeface="Book Antiqua" panose="02040602050305030304" pitchFamily="18" charset="0"/>
              </a:rPr>
              <a:t>, а произношение адаптировалось в соответствии с артикуляционной базой русского языка, однако встречаются также русские слова, вошедшие в лексический состав соломбалы: по нашим подсчетам, из 38 словоформ на соломбале (включая междометия и повторы), представленных в обоих источниках,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25 (т. е. 66%) восходят к английским</a:t>
            </a:r>
            <a:r>
              <a:rPr lang="ru-RU">
                <a:latin typeface="Book Antiqua" panose="02040602050305030304" pitchFamily="18" charset="0"/>
              </a:rPr>
              <a:t>, а </a:t>
            </a:r>
            <a:r>
              <a:rPr lang="ru-RU" b="1">
                <a:solidFill>
                  <a:srgbClr val="FFC000"/>
                </a:solidFill>
                <a:latin typeface="Book Antiqua" panose="02040602050305030304" pitchFamily="18" charset="0"/>
              </a:rPr>
              <a:t>13 словоформ (34%) — к русским</a:t>
            </a:r>
            <a:r>
              <a:rPr lang="ru-RU">
                <a:latin typeface="Book Antiqua" panose="02040602050305030304" pitchFamily="18" charset="0"/>
              </a:rPr>
              <a:t> (в том числе из севернорусских говоров). </a:t>
            </a:r>
          </a:p>
        </p:txBody>
      </p:sp>
    </p:spTree>
    <p:extLst>
      <p:ext uri="{BB962C8B-B14F-4D97-AF65-F5344CB8AC3E}">
        <p14:creationId xmlns:p14="http://schemas.microsoft.com/office/powerpoint/2010/main" val="37647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30F6B-5651-EB40-87A3-22E6BEAC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latin typeface="Book Antiqua" panose="02040602050305030304" pitchFamily="18" charset="0"/>
              </a:rPr>
              <a:t>Мог ли существовать русско-англо-(ненецкий?) пиджин в Архангельске в </a:t>
            </a:r>
            <a:r>
              <a:rPr lang="en-US" b="1">
                <a:latin typeface="Book Antiqua" panose="02040602050305030304" pitchFamily="18" charset="0"/>
              </a:rPr>
              <a:t>XVII </a:t>
            </a:r>
            <a:r>
              <a:rPr lang="ru-RU" b="1">
                <a:latin typeface="Book Antiqua" panose="02040602050305030304" pitchFamily="18" charset="0"/>
              </a:rPr>
              <a:t>в.?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25624"/>
            <a:ext cx="11391900" cy="493077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>
                <a:solidFill>
                  <a:srgbClr val="FFC000"/>
                </a:solidFill>
                <a:latin typeface="Book Antiqua" panose="02040602050305030304" pitchFamily="18" charset="0"/>
              </a:rPr>
              <a:t> Н</a:t>
            </a:r>
            <a:r>
              <a:rPr lang="ru-RU" sz="2600">
                <a:latin typeface="Book Antiqua" panose="02040602050305030304" pitchFamily="18" charset="0"/>
              </a:rPr>
              <a:t>о мог ли существовать «предок» соломбалы ранее — в </a:t>
            </a:r>
            <a:r>
              <a:rPr lang="en-US" sz="2600">
                <a:latin typeface="Book Antiqua" panose="02040602050305030304" pitchFamily="18" charset="0"/>
              </a:rPr>
              <a:t>XVII</a:t>
            </a:r>
            <a:r>
              <a:rPr lang="ru-RU" sz="2600">
                <a:latin typeface="Book Antiqua" panose="02040602050305030304" pitchFamily="18" charset="0"/>
              </a:rPr>
              <a:t> в., до введения ограничений на английскую торговлю на Русском Севере?</a:t>
            </a:r>
          </a:p>
          <a:p>
            <a:pPr marL="0" indent="0" algn="just">
              <a:buNone/>
            </a:pPr>
            <a:endParaRPr lang="ru-RU" sz="260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>
                <a:solidFill>
                  <a:srgbClr val="FFC000"/>
                </a:solidFill>
                <a:latin typeface="Book Antiqua" panose="02040602050305030304" pitchFamily="18" charset="0"/>
              </a:rPr>
              <a:t> М</a:t>
            </a:r>
            <a:r>
              <a:rPr lang="ru-RU" sz="2600">
                <a:latin typeface="Book Antiqua" panose="02040602050305030304" pitchFamily="18" charset="0"/>
              </a:rPr>
              <a:t>огут ли перемещения и возвращение Якушки Пирчикова в Архангельск свидетельствовать о том, что в </a:t>
            </a:r>
            <a:r>
              <a:rPr lang="en-US" sz="2600">
                <a:latin typeface="Book Antiqua" panose="02040602050305030304" pitchFamily="18" charset="0"/>
              </a:rPr>
              <a:t>I</a:t>
            </a:r>
            <a:r>
              <a:rPr lang="ru-RU" sz="2600">
                <a:latin typeface="Book Antiqua" panose="02040602050305030304" pitchFamily="18" charset="0"/>
              </a:rPr>
              <a:t> пол. </a:t>
            </a:r>
            <a:r>
              <a:rPr lang="en-US" sz="2600">
                <a:latin typeface="Book Antiqua" panose="02040602050305030304" pitchFamily="18" charset="0"/>
              </a:rPr>
              <a:t>XVII</a:t>
            </a:r>
            <a:r>
              <a:rPr lang="ru-RU" sz="2600">
                <a:latin typeface="Book Antiqua" panose="02040602050305030304" pitchFamily="18" charset="0"/>
              </a:rPr>
              <a:t> в. могла существовать какая-то форма англо-русского пиджина, которая, к сожалению, оказалась никак не отражена в допросных документах?</a:t>
            </a:r>
          </a:p>
          <a:p>
            <a:pPr marL="0" indent="0" algn="just">
              <a:buNone/>
            </a:pPr>
            <a:endParaRPr lang="ru-RU" sz="260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>
                <a:solidFill>
                  <a:srgbClr val="FFC000"/>
                </a:solidFill>
                <a:latin typeface="Book Antiqua" panose="02040602050305030304" pitchFamily="18" charset="0"/>
              </a:rPr>
              <a:t>В</a:t>
            </a:r>
            <a:r>
              <a:rPr lang="ru-RU" sz="2600">
                <a:latin typeface="Book Antiqua" panose="02040602050305030304" pitchFamily="18" charset="0"/>
              </a:rPr>
              <a:t>осстановление микроистории отношений английских мореплавателей и торговцев с жителями Архангельска </a:t>
            </a:r>
            <a:r>
              <a:rPr lang="en-US" sz="2600">
                <a:latin typeface="Book Antiqua" panose="02040602050305030304" pitchFamily="18" charset="0"/>
              </a:rPr>
              <a:t>XVII</a:t>
            </a:r>
            <a:r>
              <a:rPr lang="ru-RU" sz="2600">
                <a:latin typeface="Book Antiqua" panose="02040602050305030304" pitchFamily="18" charset="0"/>
              </a:rPr>
              <a:t> в. дает возможность предполагать, что такие языковые контакты могли способствовать началу формирования «предка» соломбалы уже в это время.</a:t>
            </a:r>
          </a:p>
          <a:p>
            <a:pPr marL="0" indent="0">
              <a:buNone/>
            </a:pPr>
            <a:endParaRPr lang="ru-RU" sz="2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155900-F42A-9146-93E4-7C6E918B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 Antiqua" panose="02040602050305030304" pitchFamily="18" charset="0"/>
              </a:rPr>
              <a:t>История Якушки и перспективы </a:t>
            </a:r>
            <a:r>
              <a:rPr lang="ru-RU" b="1" dirty="0" err="1">
                <a:latin typeface="Book Antiqua" panose="02040602050305030304" pitchFamily="18" charset="0"/>
              </a:rPr>
              <a:t>микроистории</a:t>
            </a:r>
            <a:r>
              <a:rPr lang="ru-RU" b="1" dirty="0">
                <a:latin typeface="Book Antiqua" panose="02040602050305030304" pitchFamily="18" charset="0"/>
              </a:rPr>
              <a:t> Севера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B2BCD6-96B2-9943-91C4-B3581488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6220968" cy="4351338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Ненецкие биографии и судебные документы</a:t>
            </a:r>
          </a:p>
          <a:p>
            <a:r>
              <a:rPr lang="ru-RU" dirty="0">
                <a:latin typeface="Book Antiqua" panose="02040602050305030304" pitchFamily="18" charset="0"/>
              </a:rPr>
              <a:t>История торговли и история ненецкой материальной культуры</a:t>
            </a:r>
          </a:p>
          <a:p>
            <a:r>
              <a:rPr lang="ru-RU" dirty="0">
                <a:latin typeface="Book Antiqua" panose="02040602050305030304" pitchFamily="18" charset="0"/>
              </a:rPr>
              <a:t>(Микро-)история ненецкого фольклора</a:t>
            </a:r>
            <a:endParaRPr lang="x-none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B610C3-DC04-D54C-8C4C-967669A945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3416">
            <a:off x="8591106" y="1253267"/>
            <a:ext cx="2943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4860" y="801184"/>
            <a:ext cx="8252183" cy="929390"/>
          </a:xfrm>
        </p:spPr>
        <p:txBody>
          <a:bodyPr>
            <a:noAutofit/>
          </a:bodyPr>
          <a:lstStyle/>
          <a:p>
            <a:pPr algn="r"/>
            <a:r>
              <a:rPr lang="ru-RU" sz="4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Благодарим за внимание.</a:t>
            </a:r>
            <a:br>
              <a:rPr lang="ru-RU" sz="4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4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Ңарка</a:t>
            </a:r>
            <a:r>
              <a:rPr lang="ru-RU" sz="46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46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вада</a:t>
            </a:r>
            <a:r>
              <a:rPr lang="ru-RU" sz="4600" b="1" dirty="0">
                <a:solidFill>
                  <a:schemeClr val="bg1"/>
                </a:solidFill>
                <a:latin typeface="Book Antiqua" panose="02040602050305030304" pitchFamily="18" charset="0"/>
              </a:rPr>
              <a:t>!</a:t>
            </a:r>
            <a:endParaRPr lang="ru-RU" sz="46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43B519-BAEF-4D4C-872C-571F100B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Book Antiqua" panose="02040602050305030304" pitchFamily="18" charset="0"/>
              </a:rPr>
              <a:t>Микроистория</a:t>
            </a:r>
            <a:r>
              <a:rPr lang="ru-RU" b="1" dirty="0">
                <a:latin typeface="Book Antiqua" panose="02040602050305030304" pitchFamily="18" charset="0"/>
              </a:rPr>
              <a:t> на Севере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10B28-3A56-6F46-B16B-D080544A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Транснациональные торговые сети и Арктика</a:t>
            </a:r>
          </a:p>
          <a:p>
            <a:r>
              <a:rPr lang="ru-RU" dirty="0" err="1">
                <a:latin typeface="Book Antiqua" panose="02040602050305030304" pitchFamily="18" charset="0"/>
              </a:rPr>
              <a:t>Микроистория</a:t>
            </a:r>
            <a:r>
              <a:rPr lang="ru-RU" dirty="0">
                <a:latin typeface="Book Antiqua" panose="02040602050305030304" pitchFamily="18" charset="0"/>
              </a:rPr>
              <a:t> (историческая, антропологическая и лингвистическая перспективы)</a:t>
            </a:r>
          </a:p>
          <a:p>
            <a:r>
              <a:rPr lang="ru-RU" dirty="0" err="1">
                <a:latin typeface="Book Antiqua" panose="02040602050305030304" pitchFamily="18" charset="0"/>
              </a:rPr>
              <a:t>Ненецко</a:t>
            </a:r>
            <a:r>
              <a:rPr lang="ru-RU" dirty="0">
                <a:latin typeface="Book Antiqua" panose="02040602050305030304" pitchFamily="18" charset="0"/>
              </a:rPr>
              <a:t>-русско-английские контакты в 17 в.</a:t>
            </a:r>
            <a:endParaRPr lang="en-GB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Языковые контакты (предыстория </a:t>
            </a:r>
            <a:r>
              <a:rPr lang="it-IT" i="1" dirty="0" err="1">
                <a:latin typeface="Book Antiqua" panose="02040602050305030304" pitchFamily="18" charset="0"/>
              </a:rPr>
              <a:t>Solombala</a:t>
            </a:r>
            <a:r>
              <a:rPr lang="it-IT" i="1" dirty="0">
                <a:latin typeface="Book Antiqua" panose="02040602050305030304" pitchFamily="18" charset="0"/>
              </a:rPr>
              <a:t> English</a:t>
            </a:r>
            <a:r>
              <a:rPr lang="x-none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и </a:t>
            </a:r>
            <a:r>
              <a:rPr lang="en-US" i="1" dirty="0" err="1">
                <a:latin typeface="Book Antiqua" panose="02040602050305030304" pitchFamily="18" charset="0"/>
              </a:rPr>
              <a:t>Russenorsk</a:t>
            </a:r>
            <a:r>
              <a:rPr lang="ru-RU" dirty="0">
                <a:latin typeface="Book Antiqua" panose="02040602050305030304" pitchFamily="18" charset="0"/>
              </a:rPr>
              <a:t>?)</a:t>
            </a:r>
          </a:p>
          <a:p>
            <a:r>
              <a:rPr lang="ru-RU" dirty="0">
                <a:latin typeface="Book Antiqua" panose="02040602050305030304" pitchFamily="18" charset="0"/>
              </a:rPr>
              <a:t>Начало арктической </a:t>
            </a:r>
            <a:r>
              <a:rPr lang="ru-RU" dirty="0" err="1">
                <a:latin typeface="Book Antiqua" panose="02040602050305030304" pitchFamily="18" charset="0"/>
              </a:rPr>
              <a:t>этноистории</a:t>
            </a:r>
            <a:r>
              <a:rPr lang="ru-RU" dirty="0">
                <a:latin typeface="Book Antiqua" panose="02040602050305030304" pitchFamily="18" charset="0"/>
              </a:rPr>
              <a:t>?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ADEF3E0-99BC-604B-9118-748D0A8CE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88"/>
          <a:stretch/>
        </p:blipFill>
        <p:spPr bwMode="auto">
          <a:xfrm>
            <a:off x="6255025" y="1825624"/>
            <a:ext cx="580178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73E525-1F25-A44D-987D-32AB7DFF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Book Antiqua" panose="02040602050305030304" pitchFamily="18" charset="0"/>
              </a:rPr>
              <a:t>Документ</a:t>
            </a:r>
            <a:r>
              <a:rPr lang="ru-RU" b="1">
                <a:latin typeface="Book Antiqua" panose="02040602050305030304" pitchFamily="18" charset="0"/>
              </a:rPr>
              <a:t>ы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380E82-2984-1545-847F-2C1F1EC2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788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Дѣло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 о </a:t>
            </a:r>
            <a:r>
              <a:rPr lang="el-GR" b="1" dirty="0">
                <a:solidFill>
                  <a:srgbClr val="FFC000"/>
                </a:solidFill>
                <a:latin typeface="Book Antiqua" panose="02040602050305030304" pitchFamily="18" charset="0"/>
              </a:rPr>
              <a:t>ω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свобожден</a:t>
            </a:r>
            <a:r>
              <a:rPr lang="en-GB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ï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и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изъ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подъ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 стражи самоеда Якушки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Пирчикова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бѣжавшаго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въ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Англ</a:t>
            </a:r>
            <a:r>
              <a:rPr lang="en-GB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ï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ю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съ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</a:rPr>
              <a:t> двумя живыми </a:t>
            </a:r>
            <a:r>
              <a:rPr lang="ru-RU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оленьми</a:t>
            </a:r>
            <a:endParaRPr lang="ru-RU" b="1" dirty="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Book Antiqua" panose="02040602050305030304" pitchFamily="18" charset="0"/>
              </a:rPr>
              <a:t>[</a:t>
            </a:r>
            <a:r>
              <a:rPr lang="ru-RU" sz="2400" dirty="0">
                <a:latin typeface="Book Antiqua" panose="02040602050305030304" pitchFamily="18" charset="0"/>
              </a:rPr>
              <a:t>РГАДА, разряд 35, оп. 1, ед. хр. 134</a:t>
            </a:r>
            <a:r>
              <a:rPr lang="ru-RU" sz="2400">
                <a:latin typeface="Book Antiqua" panose="02040602050305030304" pitchFamily="18" charset="0"/>
              </a:rPr>
              <a:t>, </a:t>
            </a:r>
            <a:endParaRPr lang="en-US" sz="240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>
                <a:latin typeface="Book Antiqua" panose="02040602050305030304" pitchFamily="18" charset="0"/>
              </a:rPr>
              <a:t>6 </a:t>
            </a:r>
            <a:r>
              <a:rPr lang="ru-RU" sz="2400" dirty="0">
                <a:latin typeface="Book Antiqua" panose="02040602050305030304" pitchFamily="18" charset="0"/>
              </a:rPr>
              <a:t>л.]</a:t>
            </a:r>
          </a:p>
          <a:p>
            <a:pPr marL="0" indent="0">
              <a:buNone/>
            </a:pPr>
            <a:r>
              <a:rPr lang="ru-RU" sz="2400" dirty="0">
                <a:latin typeface="Book Antiqua" panose="02040602050305030304" pitchFamily="18" charset="0"/>
              </a:rPr>
              <a:t>1 декабря 1637 г.;  три рукописных документа (скорописных грамоты)</a:t>
            </a:r>
            <a:endParaRPr lang="x-none" sz="2400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ED50DA-0B19-324C-B97C-5688DD7642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4605">
            <a:off x="7519289" y="192726"/>
            <a:ext cx="2954715" cy="6765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CDC8007-CE7F-DD44-AF50-83509C3371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9170">
            <a:off x="9020608" y="1029077"/>
            <a:ext cx="3076528" cy="6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EFD603-84BE-9940-8675-3BAE4B10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 Antiqua" panose="02040602050305030304" pitchFamily="18" charset="0"/>
              </a:rPr>
              <a:t>Главный герой: Якушко </a:t>
            </a:r>
            <a:r>
              <a:rPr lang="ru-RU" b="1" dirty="0" err="1">
                <a:latin typeface="Book Antiqua" panose="02040602050305030304" pitchFamily="18" charset="0"/>
              </a:rPr>
              <a:t>Пирчиков</a:t>
            </a:r>
            <a:r>
              <a:rPr lang="ru-RU" b="1" dirty="0">
                <a:latin typeface="Book Antiqua" panose="02040602050305030304" pitchFamily="18" charset="0"/>
              </a:rPr>
              <a:t> (Яков Иванов[</a:t>
            </a:r>
            <a:r>
              <a:rPr lang="ru-RU" b="1" dirty="0" err="1">
                <a:latin typeface="Book Antiqua" panose="02040602050305030304" pitchFamily="18" charset="0"/>
              </a:rPr>
              <a:t>ич</a:t>
            </a:r>
            <a:r>
              <a:rPr lang="ru-RU" b="1" dirty="0">
                <a:latin typeface="Book Antiqua" panose="02040602050305030304" pitchFamily="18" charset="0"/>
              </a:rPr>
              <a:t>] </a:t>
            </a:r>
            <a:r>
              <a:rPr lang="ru-RU" b="1" dirty="0" err="1">
                <a:latin typeface="Book Antiqua" panose="02040602050305030304" pitchFamily="18" charset="0"/>
              </a:rPr>
              <a:t>Пирчиков</a:t>
            </a:r>
            <a:r>
              <a:rPr lang="ru-RU" b="1" dirty="0">
                <a:latin typeface="Book Antiqua" panose="02040602050305030304" pitchFamily="18" charset="0"/>
              </a:rPr>
              <a:t>)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649203-0F00-8047-AEC4-63A43AC3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1012424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Вероятно, уменьшительное наименование </a:t>
            </a:r>
            <a:r>
              <a:rPr lang="ru-RU" b="1" i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Якушко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образовано от полного мужского имени </a:t>
            </a:r>
            <a:r>
              <a:rPr lang="ru-RU" b="1" i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Яков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с помощью диминутивного суффикса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ушк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Фамилия </a:t>
            </a:r>
            <a:r>
              <a:rPr lang="ru-RU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Пирчиков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: по своему происхождению является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притяжательным прилагательным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(с продуктивным суффиксом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ов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) от ненецкого имени или прозвища отца или старшего предка Якушки по мужской линии. </a:t>
            </a:r>
          </a:p>
          <a:p>
            <a:pPr marL="0" indent="0">
              <a:buNone/>
            </a:pPr>
            <a:endParaRPr lang="x-non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EFD603-84BE-9940-8675-3BAE4B10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 Antiqua" panose="02040602050305030304" pitchFamily="18" charset="0"/>
              </a:rPr>
              <a:t>Главный герой: Якушко </a:t>
            </a:r>
            <a:r>
              <a:rPr lang="ru-RU" b="1" dirty="0" err="1">
                <a:latin typeface="Book Antiqua" panose="02040602050305030304" pitchFamily="18" charset="0"/>
              </a:rPr>
              <a:t>Пирчиков</a:t>
            </a:r>
            <a:r>
              <a:rPr lang="ru-RU" b="1" dirty="0">
                <a:latin typeface="Book Antiqua" panose="02040602050305030304" pitchFamily="18" charset="0"/>
              </a:rPr>
              <a:t> (Яков Иванов[</a:t>
            </a:r>
            <a:r>
              <a:rPr lang="ru-RU" b="1" dirty="0" err="1">
                <a:latin typeface="Book Antiqua" panose="02040602050305030304" pitchFamily="18" charset="0"/>
              </a:rPr>
              <a:t>ич</a:t>
            </a:r>
            <a:r>
              <a:rPr lang="ru-RU" b="1" dirty="0">
                <a:latin typeface="Book Antiqua" panose="02040602050305030304" pitchFamily="18" charset="0"/>
              </a:rPr>
              <a:t>] </a:t>
            </a:r>
            <a:r>
              <a:rPr lang="ru-RU" b="1" dirty="0" err="1">
                <a:latin typeface="Book Antiqua" panose="02040602050305030304" pitchFamily="18" charset="0"/>
              </a:rPr>
              <a:t>Пирчиков</a:t>
            </a:r>
            <a:r>
              <a:rPr lang="ru-RU" b="1" dirty="0">
                <a:latin typeface="Book Antiqua" panose="02040602050305030304" pitchFamily="18" charset="0"/>
              </a:rPr>
              <a:t>)</a:t>
            </a:r>
            <a:endParaRPr lang="x-none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649203-0F00-8047-AEC4-63A43AC35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922080"/>
            <a:ext cx="5897880" cy="47896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Пирчако</a:t>
            </a:r>
            <a:r>
              <a:rPr lang="ru-RU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букв.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‘высоконький’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Пирцяко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— в стандартной ненецкой орфографии без отражения «чоканья»): </a:t>
            </a:r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пирцяко</a:t>
            </a:r>
            <a:r>
              <a:rPr lang="ru-RU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‘уменьш. от </a:t>
            </a:r>
            <a:r>
              <a:rPr lang="ru-RU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пирця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’, ‘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Пи́рцяко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(имя собственное мужское)’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just">
              <a:buNone/>
            </a:pP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&lt;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с помощью продуктивного и употребительного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диминутивного суффикса 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-ко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образовано от </a:t>
            </a:r>
            <a:r>
              <a:rPr lang="ru-RU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пирця</a:t>
            </a:r>
            <a:r>
              <a:rPr lang="ru-RU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‘высокий’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Терещенко 1965: 469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</a:p>
          <a:p>
            <a:pPr marL="457200" lvl="1" indent="0" algn="just">
              <a:buNone/>
            </a:pPr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pyircyako</a:t>
            </a:r>
            <a:r>
              <a:rPr lang="en-US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(N </a:t>
            </a:r>
            <a:r>
              <a:rPr lang="en-US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→</a:t>
            </a:r>
            <a:r>
              <a:rPr lang="it-IT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u</a:t>
            </a:r>
            <a:r>
              <a:rPr lang="it-IT" dirty="0">
                <a:latin typeface="Book Antiqua" panose="02040602050305030304" pitchFamily="18" charset="0"/>
                <a:cs typeface="Times New Roman" panose="02020603050405020304" pitchFamily="18" charset="0"/>
              </a:rPr>
              <a:t>) &lt; </a:t>
            </a:r>
            <a:r>
              <a:rPr lang="en-US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pyircya</a:t>
            </a:r>
            <a:r>
              <a:rPr lang="en-US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(N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ya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→</a:t>
            </a:r>
            <a:r>
              <a:rPr lang="it-IT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y</a:t>
            </a:r>
            <a:r>
              <a:rPr lang="ru-RU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ø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it-IT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it-IT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Salminen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1998: 299, 536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</a:p>
          <a:p>
            <a:pPr marL="457200" lvl="1" indent="0" algn="just">
              <a:buNone/>
            </a:pPr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&lt; ПС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pirk</a:t>
            </a:r>
            <a:r>
              <a:rPr lang="ru-RU" b="1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ӓ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‘</a:t>
            </a:r>
            <a:r>
              <a:rPr lang="en-US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hoch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’ &lt;‘высокий’&gt;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it-IT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Janhunen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1977: 125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endParaRPr lang="ru-RU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>
              <a:latin typeface="Book Antiqua" panose="020406020503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BE1CB5-6E15-2447-BE17-22825DADABA6}"/>
              </a:ext>
            </a:extLst>
          </p:cNvPr>
          <p:cNvSpPr/>
          <p:nvPr/>
        </p:nvSpPr>
        <p:spPr>
          <a:xfrm>
            <a:off x="6519672" y="1855516"/>
            <a:ext cx="54742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Аналогичное ненецкое мужское имя зафиксировано и в других диалектах, ср., например, в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таймырском (енисейском) диалекте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Пúрча</a:t>
            </a:r>
            <a:r>
              <a:rPr lang="ru-RU" b="1" i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Пúрчако</a:t>
            </a:r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‘Высокий’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Ненянг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1996: 53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«Чоканье»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r>
              <a:rPr lang="de-DE" dirty="0">
                <a:latin typeface="Book Antiqua" panose="02040602050305030304" pitchFamily="18" charset="0"/>
                <a:cs typeface="Times New Roman" panose="02020603050405020304" pitchFamily="18" charset="0"/>
              </a:rPr>
              <a:t>―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переход аффрикаты [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͡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s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ʲ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] (в орфографии лит. </a:t>
            </a:r>
            <a:r>
              <a:rPr lang="ru-RU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ць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, в фонологической записи </a:t>
            </a:r>
            <a:r>
              <a:rPr lang="de-DE" dirty="0">
                <a:latin typeface="Book Antiqua" panose="02040602050305030304" pitchFamily="18" charset="0"/>
                <a:cs typeface="Times New Roman" panose="02020603050405020304" pitchFamily="18" charset="0"/>
              </a:rPr>
              <a:t>― </a:t>
            </a:r>
            <a:r>
              <a:rPr lang="ru-RU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сʲ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) в [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͡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ɕ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] (в орфографии можно записать как </a:t>
            </a:r>
            <a:r>
              <a:rPr lang="ru-RU" i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чь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) </a:t>
            </a:r>
            <a:r>
              <a:rPr lang="de-DE" dirty="0">
                <a:latin typeface="Book Antiqua" panose="02040602050305030304" pitchFamily="18" charset="0"/>
                <a:cs typeface="Times New Roman" panose="02020603050405020304" pitchFamily="18" charset="0"/>
              </a:rPr>
              <a:t>―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характерно для всех </a:t>
            </a:r>
            <a:r>
              <a:rPr lang="ru-RU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восточных 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диалектов, а также в некоторых позициях и для </a:t>
            </a:r>
            <a:r>
              <a:rPr lang="ru-RU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крайнезападных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 диалектов тундрового ненецкого языка (в том числе и для </a:t>
            </a:r>
            <a:r>
              <a:rPr lang="ru-RU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канинского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) и противопоставляет их ненецкому литературному языку, в основу которого положены центральные говоры (большеземельский диалект).</a:t>
            </a:r>
          </a:p>
        </p:txBody>
      </p:sp>
    </p:spTree>
    <p:extLst>
      <p:ext uri="{BB962C8B-B14F-4D97-AF65-F5344CB8AC3E}">
        <p14:creationId xmlns:p14="http://schemas.microsoft.com/office/powerpoint/2010/main" val="18783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336" y="130494"/>
            <a:ext cx="5778634" cy="1068779"/>
          </a:xfrm>
        </p:spPr>
        <p:txBody>
          <a:bodyPr>
            <a:noAutofit/>
          </a:bodyPr>
          <a:lstStyle/>
          <a:p>
            <a:r>
              <a:rPr lang="ru-RU" sz="4000" b="1">
                <a:latin typeface="Book Antiqua" panose="0204060205030503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4000" b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документов</a:t>
            </a:r>
            <a:endParaRPr lang="ru-RU" sz="4000" dirty="0">
              <a:effectLst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0600"/>
            <a:ext cx="11442700" cy="56120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i="1" u="sng" smtClean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1-й </a:t>
            </a:r>
            <a:r>
              <a:rPr lang="ru-RU" sz="2000" b="1" i="1" u="sng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рукописный </a:t>
            </a:r>
            <a:r>
              <a:rPr lang="ru-RU" sz="2000" b="1" i="1" u="sng" smtClean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</a:t>
            </a:r>
          </a:p>
          <a:p>
            <a:pPr marL="0" indent="0">
              <a:buNone/>
            </a:pP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3 листа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1637 г.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; написан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кириллицей, одним почерком, четкой, 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неспешной 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скорописью.</a:t>
            </a:r>
          </a:p>
          <a:p>
            <a:pPr marL="0" indent="0">
              <a:buNone/>
            </a:pP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</a:rPr>
              <a:t>	Письмо государю Михаилу Фёдоровичу от </a:t>
            </a:r>
            <a:r>
              <a:rPr lang="ru-RU" sz="1700" b="1">
                <a:solidFill>
                  <a:srgbClr val="FFC000"/>
                </a:solidFill>
                <a:latin typeface="Book Antiqua" panose="02040602050305030304" pitchFamily="18" charset="0"/>
              </a:rPr>
              <a:t>В. П. </a:t>
            </a: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</a:rPr>
              <a:t>Львова и </a:t>
            </a:r>
            <a:r>
              <a:rPr lang="ru-RU" sz="1700" b="1">
                <a:solidFill>
                  <a:srgbClr val="FFC000"/>
                </a:solidFill>
                <a:latin typeface="Book Antiqua" panose="02040602050305030304" pitchFamily="18" charset="0"/>
              </a:rPr>
              <a:t>Т. </a:t>
            </a: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</a:rPr>
              <a:t>Пчелина. </a:t>
            </a:r>
          </a:p>
          <a:p>
            <a:pPr marL="0" indent="0">
              <a:buNone/>
            </a:pP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	Сообщается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о том, что </a:t>
            </a:r>
            <a:r>
              <a:rPr lang="ru-RU" sz="1700" b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канинский</a:t>
            </a:r>
            <a:r>
              <a:rPr lang="ru-RU" sz="1700" b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ненец </a:t>
            </a:r>
            <a:r>
              <a:rPr lang="ru-RU" sz="1700" b="1" i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Якушко </a:t>
            </a:r>
            <a:r>
              <a:rPr lang="ru-RU" sz="1700" b="1" i="1" dirty="0" err="1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Пирчиков</a:t>
            </a:r>
            <a:r>
              <a:rPr lang="ru-RU" sz="1700" b="1" i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dirty="0">
                <a:solidFill>
                  <a:srgbClr val="FFC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1631 г.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 ходил на корабле из Архангельска в Англию, взяв с собой двух живых оленей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данным допросов, он боялся погибнуть от рук </a:t>
            </a:r>
            <a:r>
              <a:rPr lang="ru-RU" sz="17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канинских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ненцев Толстиковых 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Вотеева,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ранее убивших его отца, и таким образом скрывался от преследования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он был пойман и посажен в тюрьму в Архангельске, а в 1636 г. заболел цингой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отправители письма просили о послаблении и изменении меры пресечения для Якушки </a:t>
            </a:r>
            <a:r>
              <a:rPr lang="ru-RU" sz="17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Пирчикова</a:t>
            </a:r>
            <a:r>
              <a:rPr lang="ru-R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ввиду его 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болезни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u="sng" smtClean="0">
                <a:solidFill>
                  <a:srgbClr val="FFC000"/>
                </a:solidFill>
                <a:latin typeface="Book Antiqua" panose="02040602050305030304" pitchFamily="18" charset="0"/>
              </a:rPr>
              <a:t>2-й </a:t>
            </a:r>
            <a:r>
              <a:rPr lang="ru-RU" sz="2000" b="1" i="1" u="sng">
                <a:solidFill>
                  <a:srgbClr val="FFC000"/>
                </a:solidFill>
                <a:latin typeface="Book Antiqua" panose="02040602050305030304" pitchFamily="18" charset="0"/>
              </a:rPr>
              <a:t>рукописный </a:t>
            </a:r>
            <a:r>
              <a:rPr lang="ru-RU" sz="2000" b="1" i="1" u="sng" smtClean="0">
                <a:solidFill>
                  <a:srgbClr val="FFC000"/>
                </a:solidFill>
                <a:latin typeface="Book Antiqua" panose="02040602050305030304" pitchFamily="18" charset="0"/>
              </a:rPr>
              <a:t>документ </a:t>
            </a:r>
          </a:p>
          <a:p>
            <a:pPr marL="0" indent="0">
              <a:buNone/>
            </a:pP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</a:rPr>
              <a:t>	1 лист</a:t>
            </a:r>
            <a:r>
              <a:rPr lang="ru-RU" sz="1700" smtClean="0">
                <a:latin typeface="Book Antiqua" panose="02040602050305030304" pitchFamily="18" charset="0"/>
              </a:rPr>
              <a:t>; написан </a:t>
            </a:r>
            <a:r>
              <a:rPr lang="ru-RU" sz="1700">
                <a:latin typeface="Book Antiqua" panose="02040602050305030304" pitchFamily="18" charset="0"/>
              </a:rPr>
              <a:t>кириллицей, другим почерком (не тем, что в первом документе), скорописью. </a:t>
            </a:r>
            <a:r>
              <a:rPr lang="ru-RU" sz="1700" smtClean="0">
                <a:latin typeface="Book Antiqua" panose="02040602050305030304" pitchFamily="18" charset="0"/>
              </a:rPr>
              <a:t>Содержание </a:t>
            </a:r>
            <a:r>
              <a:rPr lang="ru-RU" sz="1700">
                <a:latin typeface="Book Antiqua" panose="02040602050305030304" pitchFamily="18" charset="0"/>
              </a:rPr>
              <a:t>второго документа в целом повторяет содержание первого. </a:t>
            </a:r>
            <a:r>
              <a:rPr lang="ru-RU" sz="170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1700">
                <a:latin typeface="Book Antiqua" panose="02040602050305030304" pitchFamily="18" charset="0"/>
                <a:cs typeface="Times New Roman" panose="02020603050405020304" pitchFamily="18" charset="0"/>
              </a:rPr>
              <a:t>почерком снизу </a:t>
            </a:r>
            <a:r>
              <a:rPr lang="ru-RU" sz="1700">
                <a:latin typeface="Book Antiqua" panose="02040602050305030304" pitchFamily="18" charset="0"/>
              </a:rPr>
              <a:t>написано </a:t>
            </a:r>
            <a:r>
              <a:rPr lang="ru-RU" sz="1700" b="1">
                <a:solidFill>
                  <a:srgbClr val="FFC000"/>
                </a:solidFill>
                <a:latin typeface="Book Antiqua" panose="02040602050305030304" pitchFamily="18" charset="0"/>
              </a:rPr>
              <a:t>решение государя по делу Якушки </a:t>
            </a:r>
            <a:r>
              <a:rPr lang="ru-RU" sz="1700">
                <a:latin typeface="Book Antiqua" panose="02040602050305030304" pitchFamily="18" charset="0"/>
              </a:rPr>
              <a:t>— освободить его из тюрьмы «на поруку», взяв с него обещание не воровать и не сбегать</a:t>
            </a:r>
            <a:r>
              <a:rPr lang="ru-RU" sz="1700" smtClean="0"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u="sng" smtClean="0">
                <a:solidFill>
                  <a:srgbClr val="FFC000"/>
                </a:solidFill>
                <a:latin typeface="Book Antiqua" panose="02040602050305030304" pitchFamily="18" charset="0"/>
              </a:rPr>
              <a:t>3-й </a:t>
            </a:r>
            <a:r>
              <a:rPr lang="ru-RU" sz="2000" b="1" i="1" u="sng">
                <a:solidFill>
                  <a:srgbClr val="FFC000"/>
                </a:solidFill>
                <a:latin typeface="Book Antiqua" panose="02040602050305030304" pitchFamily="18" charset="0"/>
              </a:rPr>
              <a:t>рукописный </a:t>
            </a:r>
            <a:r>
              <a:rPr lang="ru-RU" sz="2000" b="1" i="1" u="sng" smtClean="0">
                <a:solidFill>
                  <a:srgbClr val="FFC000"/>
                </a:solidFill>
                <a:latin typeface="Book Antiqua" panose="02040602050305030304" pitchFamily="18" charset="0"/>
              </a:rPr>
              <a:t>документ</a:t>
            </a:r>
          </a:p>
          <a:p>
            <a:pPr marL="0" indent="0">
              <a:buNone/>
            </a:pP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</a:rPr>
              <a:t>	2 листа</a:t>
            </a:r>
            <a:r>
              <a:rPr lang="ru-RU" sz="1700" smtClean="0">
                <a:latin typeface="Book Antiqua" panose="02040602050305030304" pitchFamily="18" charset="0"/>
              </a:rPr>
              <a:t>; </a:t>
            </a:r>
            <a:r>
              <a:rPr lang="ru-RU" sz="1700" b="1" smtClean="0">
                <a:solidFill>
                  <a:srgbClr val="FFC000"/>
                </a:solidFill>
                <a:latin typeface="Book Antiqua" panose="02040602050305030304" pitchFamily="18" charset="0"/>
              </a:rPr>
              <a:t>ответ </a:t>
            </a:r>
            <a:r>
              <a:rPr lang="ru-RU" sz="1700" b="1">
                <a:solidFill>
                  <a:srgbClr val="FFC000"/>
                </a:solidFill>
                <a:latin typeface="Book Antiqua" panose="02040602050305030304" pitchFamily="18" charset="0"/>
              </a:rPr>
              <a:t>государя Михаила Фёдоровича В. П. Львову и Т. Пчелину от 5 декабря 1637 г. </a:t>
            </a:r>
            <a:r>
              <a:rPr lang="ru-RU" sz="1700" smtClean="0">
                <a:latin typeface="Book Antiqua" panose="02040602050305030304" pitchFamily="18" charset="0"/>
              </a:rPr>
              <a:t>Документ </a:t>
            </a:r>
            <a:r>
              <a:rPr lang="ru-RU" sz="1700">
                <a:latin typeface="Book Antiqua" panose="02040602050305030304" pitchFamily="18" charset="0"/>
              </a:rPr>
              <a:t>написан кириллицей, </a:t>
            </a:r>
            <a:r>
              <a:rPr lang="ru-RU" sz="1700" smtClean="0">
                <a:latin typeface="Book Antiqua" panose="02040602050305030304" pitchFamily="18" charset="0"/>
              </a:rPr>
              <a:t>третьим почерком, </a:t>
            </a:r>
            <a:r>
              <a:rPr lang="ru-RU" sz="1700">
                <a:latin typeface="Book Antiqua" panose="02040602050305030304" pitchFamily="18" charset="0"/>
              </a:rPr>
              <a:t>быстрой и небрежной скорописью, со множеством исправлений, зачеркиваний и вставок над строкой. </a:t>
            </a:r>
            <a:r>
              <a:rPr lang="ru-RU" sz="1700" smtClean="0">
                <a:latin typeface="Book Antiqua" panose="02040602050305030304" pitchFamily="18" charset="0"/>
              </a:rPr>
              <a:t>Если </a:t>
            </a:r>
            <a:r>
              <a:rPr lang="ru-RU" sz="1700">
                <a:latin typeface="Book Antiqua" panose="02040602050305030304" pitchFamily="18" charset="0"/>
              </a:rPr>
              <a:t>Якушко Пирчиков не сдержит обещание (поручную запись), т. е. будет воровать или сбежит, то его необходимо будет заключить в съезжую избу — канцелярию воеводы</a:t>
            </a:r>
            <a:r>
              <a:rPr lang="ru-RU" sz="1700" smtClean="0">
                <a:latin typeface="Book Antiqua" panose="02040602050305030304" pitchFamily="18" charset="0"/>
              </a:rPr>
              <a:t>.</a:t>
            </a:r>
            <a:endParaRPr lang="ru-RU" sz="170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8E64D55-A9D9-7443-811F-740A518A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1" y="141085"/>
            <a:ext cx="5411036" cy="6285115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8D41727C-DDDC-C740-983A-034479134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29" y="0"/>
            <a:ext cx="2900068" cy="701509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83887E9-6CEA-8642-B0B6-ACAF08307E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69" y="-48453"/>
            <a:ext cx="3081241" cy="711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AF7F3A-8FAB-E345-A9E7-A07B64D3BC2E}"/>
              </a:ext>
            </a:extLst>
          </p:cNvPr>
          <p:cNvSpPr txBox="1"/>
          <p:nvPr/>
        </p:nvSpPr>
        <p:spPr>
          <a:xfrm>
            <a:off x="352236" y="4152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1</a:t>
            </a:r>
            <a:endParaRPr lang="x-none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EAA268-A3DD-CC4A-8471-0DC03D54978A}"/>
              </a:ext>
            </a:extLst>
          </p:cNvPr>
          <p:cNvSpPr txBox="1"/>
          <p:nvPr/>
        </p:nvSpPr>
        <p:spPr>
          <a:xfrm>
            <a:off x="5705911" y="4152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endParaRPr lang="x-none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25970-240F-664C-A9BA-2031BB9DAFE0}"/>
              </a:ext>
            </a:extLst>
          </p:cNvPr>
          <p:cNvSpPr txBox="1"/>
          <p:nvPr/>
        </p:nvSpPr>
        <p:spPr>
          <a:xfrm>
            <a:off x="9274078" y="4152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3</a:t>
            </a:r>
            <a:endParaRPr lang="x-none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724395"/>
            <a:ext cx="7240517" cy="5973288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&lt;первый почерк, первый документ&gt;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͂҅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ц͂рю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и́̉/великому/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кн̃ςю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русиï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/твой́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лвовъ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пчелинъ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бьютъ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͂҅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рм̃д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[(7)144 = 1636] го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[16-ый день] писа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͂҅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ц͂рю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и́̉/великому/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кн̃ςю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русиï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/твои́̉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с/сыно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ывано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михайловымъ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дине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якушке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/и́̉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[е] // 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чикове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о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якушко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тво͂е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͂҅рва/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́ка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ходилъ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(11)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ханге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на/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агли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(12)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скую землю з/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двема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живы //</a:t>
            </a:r>
          </a:p>
          <a:p>
            <a:pPr marL="0" indent="0">
              <a:buNone/>
            </a:pP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(13)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в/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прошломъ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рл̃ѳ</a:t>
            </a:r>
            <a:r>
              <a:rPr lang="ru-RU" sz="20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[(7)139 = 1631] го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и/за/т[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//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3133" y="1"/>
            <a:ext cx="11376561" cy="85502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 № 1  (РГАДА, разряд 35, оп. 1, ед. хр. 134, л. 1) </a:t>
            </a:r>
            <a:endParaRPr lang="ru-RU" sz="3000" dirty="0">
              <a:solidFill>
                <a:schemeClr val="bg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="" xmlns:a16="http://schemas.microsoft.com/office/drawing/2014/main" id="{DBC12A8E-7C12-E24F-9D58-749935E53E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520" y="737457"/>
            <a:ext cx="4856480" cy="56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03" y="724395"/>
            <a:ext cx="11946576" cy="597328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9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&lt;первый почерк, первый документ&gt;</a:t>
            </a:r>
            <a:endParaRPr lang="ru-RU" sz="1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Гд͂҅рю ц͂рю и́̉/великому/кн̃ςю михаилу федоровичю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́/русиï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холопи/твой́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васка/лвовъ/тимо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шка/пчелинъ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челомъ бьютъ в/прошломъ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гд͂҅рь во рм̃д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[(7)144 = </a:t>
            </a:r>
            <a:r>
              <a:rPr lang="ru-RU" sz="19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1636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го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маия/въ ς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[16-ый день] писа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к/тебѣ гд͂҅рю/ц͂рю и́̉/великому/кн̃ςю михаилу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федоровичю все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́/русиï мы/холопи/твои́̉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с/сыно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/боя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скимъ с/ывано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михайловымъ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́/кани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скомъ само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дине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 якушке/и́̉ванов[е]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сыне пи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чикове что 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якушко бе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/тво͂е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гд͂҅рва/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́ка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ходилъ самово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ствомъ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(11)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ханге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сково города на/кара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лѣ в/агли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(12)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скую землю з/двема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́ленми живы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(13)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ми в/прошломъ во рл̃ѳ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[(7)139 = 1631] го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ду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и/за/т[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(14)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о̃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якушко по/твоẻ́му гд͂҅рву 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ỷ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́ка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и/п[о]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(15)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и́̉с/посо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ского прика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за/прип̃[и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(16)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твоẻ́го/гд͂҅рва дьяка максима ма[тю]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(17)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шкина пытанъ накрѣпко для/чево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(18)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в/аглинскую землю с/оленми без/[о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]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(19)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пуску и́̉/с/кѣмъ ходи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и/какоẻ́ ỷ́мы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(20)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шленьẻ́ ỷ́/нево с/кѣмъ было и́̉/не/х[о]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(21)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тѣ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/ли ỏ́нъ в/аглинско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земли ỏ́ст[а]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(22)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ца и/для/чево 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за/пристава // 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(23)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бѣга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и́̉/самоẻ́ди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якушко с/пы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ки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(24)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что с/нимъ якушко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в/агли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(25)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скую землю нихто не/ходи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ả́/онъ 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яку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(26)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шко ходи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в/агли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скую/землю з/двема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(27)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ỏ́ленми живыми бояся убивства //</a:t>
            </a:r>
          </a:p>
          <a:p>
            <a:pPr marL="0" indent="0">
              <a:buNone/>
            </a:pPr>
            <a:r>
              <a:rPr lang="ru-RU" sz="19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(28) 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что/кани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ская 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самое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/и́̉вашко/да/ми</a:t>
            </a:r>
            <a:r>
              <a:rPr lang="ru-RU" sz="19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к[о] ///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3133" y="1"/>
            <a:ext cx="11376561" cy="855022"/>
          </a:xfrm>
        </p:spPr>
        <p:txBody>
          <a:bodyPr>
            <a:noAutofit/>
          </a:bodyPr>
          <a:lstStyle/>
          <a:p>
            <a:pPr algn="ctr"/>
            <a:r>
              <a:rPr lang="ru-RU" sz="3000" b="1" u="sng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Документ № 1</a:t>
            </a:r>
            <a:r>
              <a:rPr lang="ru-RU" sz="3000" b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(РГАДА, разряд 35, оп. 1, ед. хр. 134, </a:t>
            </a:r>
            <a:r>
              <a:rPr lang="ru-RU" sz="3000" b="1" u="sng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л. 1</a:t>
            </a:r>
            <a:r>
              <a:rPr lang="ru-RU" sz="3000" b="1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 </a:t>
            </a:r>
            <a:endParaRPr lang="ru-RU" sz="3000">
              <a:solidFill>
                <a:srgbClr val="C00000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089400" y="2730500"/>
            <a:ext cx="7952179" cy="3378200"/>
          </a:xfrm>
          <a:prstGeom prst="wedgeRoundRectCallout">
            <a:avLst>
              <a:gd name="adj1" fmla="val -56972"/>
              <a:gd name="adj2" fmla="val -7361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>
                <a:latin typeface="Book Antiqua" panose="02040602050305030304" pitchFamily="18" charset="0"/>
              </a:rPr>
              <a:t>адресат (получатель) </a:t>
            </a:r>
            <a:r>
              <a:rPr lang="ru-RU" sz="2400">
                <a:latin typeface="Book Antiqua" panose="02040602050305030304" pitchFamily="18" charset="0"/>
              </a:rPr>
              <a:t>— первый русский царь из династии Романовых, </a:t>
            </a:r>
            <a:r>
              <a:rPr lang="ru-RU" sz="2400" b="1" i="1">
                <a:latin typeface="Book Antiqua" panose="02040602050305030304" pitchFamily="18" charset="0"/>
              </a:rPr>
              <a:t>Михаил Федорович </a:t>
            </a:r>
            <a:r>
              <a:rPr lang="ru-RU" sz="2400">
                <a:latin typeface="Book Antiqua" panose="02040602050305030304" pitchFamily="18" charset="0"/>
              </a:rPr>
              <a:t>(1596–1645 гг.); </a:t>
            </a:r>
          </a:p>
          <a:p>
            <a:pPr algn="just"/>
            <a:r>
              <a:rPr lang="ru-RU" sz="2400" b="1">
                <a:latin typeface="Book Antiqua" panose="02040602050305030304" pitchFamily="18" charset="0"/>
              </a:rPr>
              <a:t>адресанты (отправители) </a:t>
            </a:r>
            <a:r>
              <a:rPr lang="ru-RU" sz="2400">
                <a:latin typeface="Book Antiqua" panose="02040602050305030304" pitchFamily="18" charset="0"/>
              </a:rPr>
              <a:t>— князь </a:t>
            </a:r>
            <a:r>
              <a:rPr lang="ru-RU" sz="2400" b="1" i="1">
                <a:latin typeface="Book Antiqua" panose="02040602050305030304" pitchFamily="18" charset="0"/>
              </a:rPr>
              <a:t>Василий Петрович Львов</a:t>
            </a:r>
            <a:r>
              <a:rPr lang="ru-RU" sz="2400" i="1">
                <a:latin typeface="Book Antiqua" panose="02040602050305030304" pitchFamily="18" charset="0"/>
              </a:rPr>
              <a:t> </a:t>
            </a:r>
            <a:r>
              <a:rPr lang="ru-RU" sz="2400">
                <a:latin typeface="Book Antiqua" panose="02040602050305030304" pitchFamily="18" charset="0"/>
              </a:rPr>
              <a:t>(ум. 1659), окольничий и воевода, в 1636 г. он находился на воеводстве в Архангельске; </a:t>
            </a:r>
            <a:r>
              <a:rPr lang="ru-RU" sz="2400" b="1" i="1">
                <a:latin typeface="Book Antiqua" panose="02040602050305030304" pitchFamily="18" charset="0"/>
              </a:rPr>
              <a:t>Тимофей Пчелин</a:t>
            </a:r>
            <a:r>
              <a:rPr lang="ru-RU" sz="2400">
                <a:latin typeface="Book Antiqua" panose="02040602050305030304" pitchFamily="18" charset="0"/>
              </a:rPr>
              <a:t>, который в 1635 г. получил назначение быть дьяком «на Двине» (ум. в 1637 г.)</a:t>
            </a:r>
          </a:p>
        </p:txBody>
      </p:sp>
    </p:spTree>
    <p:extLst>
      <p:ext uri="{BB962C8B-B14F-4D97-AF65-F5344CB8AC3E}">
        <p14:creationId xmlns:p14="http://schemas.microsoft.com/office/powerpoint/2010/main" val="38659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1964</TotalTime>
  <Words>1868</Words>
  <Application>Microsoft Office PowerPoint</Application>
  <PresentationFormat>Широкоэкранный</PresentationFormat>
  <Paragraphs>181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Тема Office</vt:lpstr>
      <vt:lpstr>1_Тема Office</vt:lpstr>
      <vt:lpstr>Хождение канинского самоедина Якушки Пирчикова самовольством в Аглинскую землю и обратно: микроистория ненецко-русско-английских контактов в первой половине XVII в.</vt:lpstr>
      <vt:lpstr>Микроистория на Севере</vt:lpstr>
      <vt:lpstr>Документы</vt:lpstr>
      <vt:lpstr>Главный герой: Якушко Пирчиков (Яков Иванов[ич] Пирчиков)</vt:lpstr>
      <vt:lpstr>Главный герой: Якушко Пирчиков (Яков Иванов[ич] Пирчиков)</vt:lpstr>
      <vt:lpstr>Описание документов</vt:lpstr>
      <vt:lpstr>Презентация PowerPoint</vt:lpstr>
      <vt:lpstr>Документ № 1  (РГАДА, разряд 35, оп. 1, ед. хр. 134, л. 1) </vt:lpstr>
      <vt:lpstr>Документ № 1  (РГАДА, разряд 35, оп. 1, ед. хр. 134, л. 1) </vt:lpstr>
      <vt:lpstr>Документ № 1  (РГАДА, разряд 35, оп. 1, ед. хр. 134, л. 1) </vt:lpstr>
      <vt:lpstr>Убийство: столетний конфликт вокруг рек Индига и Волонга</vt:lpstr>
      <vt:lpstr>Бегство: с двумя оленями до Архангельска</vt:lpstr>
      <vt:lpstr>Плавание: Английские корабли в Архангельском порту</vt:lpstr>
      <vt:lpstr>Мог ли существовать русско-англо-(ненецкий?) пиджин в Архангельске в XVII в.?</vt:lpstr>
      <vt:lpstr>Англо-русский пиджин солóмбала (Solombala English)  </vt:lpstr>
      <vt:lpstr>Мог ли существовать русско-англо-(ненецкий?) пиджин в Архангельске в XVII в.?</vt:lpstr>
      <vt:lpstr>История Якушки и перспективы микроистории Севера</vt:lpstr>
      <vt:lpstr>Благодарим за внимание. Ңарка вада!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Хождение канинского самоедина Якушки Пирчикова самовольством в Англинскую землю и обратно: микроистория ненецко-русско-английских контактов в первой половине XVII в.</dc:title>
  <dc:creator>Dmitry Arzyutov</dc:creator>
  <cp:lastModifiedBy>Maria Amelina</cp:lastModifiedBy>
  <cp:revision>47</cp:revision>
  <dcterms:created xsi:type="dcterms:W3CDTF">2021-09-15T17:49:08Z</dcterms:created>
  <dcterms:modified xsi:type="dcterms:W3CDTF">2021-09-18T09:36:49Z</dcterms:modified>
</cp:coreProperties>
</file>