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3" r:id="rId6"/>
    <p:sldId id="264" r:id="rId7"/>
    <p:sldId id="266" r:id="rId8"/>
    <p:sldId id="267" r:id="rId9"/>
    <p:sldId id="269" r:id="rId10"/>
    <p:sldId id="265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61404" autoAdjust="0"/>
  </p:normalViewPr>
  <p:slideViewPr>
    <p:cSldViewPr snapToGrid="0">
      <p:cViewPr varScale="1">
        <p:scale>
          <a:sx n="70" d="100"/>
          <a:sy n="70" d="100"/>
        </p:scale>
        <p:origin x="21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A7649-DA55-4BAE-A9EC-801D84194BFE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F093-CA80-4DA4-BB6D-B54C00266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5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Тема</a:t>
            </a:r>
            <a:r>
              <a:rPr lang="ru-RU" baseline="0" dirty="0"/>
              <a:t> доклада – космическая погода и ее </a:t>
            </a:r>
            <a:r>
              <a:rPr lang="ru-RU" baseline="0" dirty="0" err="1"/>
              <a:t>лияние</a:t>
            </a:r>
            <a:r>
              <a:rPr lang="ru-RU" baseline="0" dirty="0"/>
              <a:t> на нашу погоду на земле может показаться надуманной. Космос слишком далек от нас. Но, тем не менее, такое прямое влияние из космоса было обнаружено ещё в </a:t>
            </a:r>
            <a:r>
              <a:rPr lang="ru-RU" baseline="0" dirty="0" err="1"/>
              <a:t>началепрошлоговека</a:t>
            </a:r>
            <a:r>
              <a:rPr lang="ru-RU" baseline="0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F093-CA80-4DA4-BB6D-B54C002667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3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	В 1912 г. было установлено, что воздух нашей атмосферы имеет определенную</a:t>
            </a:r>
            <a:r>
              <a:rPr lang="ru-RU" baseline="0" dirty="0"/>
              <a:t> ионизацию. Причем, источником ионизации являются космические лучи. Это открытие имело большое значение и было отмечено Нобелевской премией. </a:t>
            </a:r>
          </a:p>
          <a:p>
            <a:r>
              <a:rPr lang="ru-RU" baseline="0" dirty="0"/>
              <a:t>	Это положило начало формированию такого направления как космическая погода. Под космической погодой теперь подразумевают комплекс различных показателей состояния космической среды, это солнечный ветер, геомагнитные возмущения, космические лучи и ряд других характеристик. </a:t>
            </a:r>
          </a:p>
          <a:p>
            <a:r>
              <a:rPr lang="ru-RU" baseline="0" dirty="0"/>
              <a:t>.	В настоящем докладе я расскажу о наших исследованиях водной среды во время геомагнитной бури.  Но предварительно – несколько слов об общих проблемах космической и земной погоды в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F093-CA80-4DA4-BB6D-B54C002667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4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Прежде</a:t>
            </a:r>
            <a:r>
              <a:rPr lang="ru-RU" baseline="0" dirty="0"/>
              <a:t> всего я хочу обратить  внимание на то, что космос не так уж далек от нас, как может показаться не левой картинке. Наша тропосфера – это достаточно эфемерное образование в виде  тонкой пленки около 10 км, в то время, как диаметр Земли несравненно больше – 13 тыс.км. Как показано на правой картинке. Плазменный шквал солнечного ветра представляет серьёзную угрозу для такой атмосферы.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F093-CA80-4DA4-BB6D-B54C002667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7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Плазменный шквал солнечного ветра представляет серьёзную угрозу для такой атмосферы.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Но, тем не  менее, атмосфера продолжает существовать в течении  уже несколько миллиардов лет.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F093-CA80-4DA4-BB6D-B54C002667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8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	Реальной защитой от космоса для Земли является её уникальное магнитное поле. Но, в полярных областях такая защита полностью пропадает.</a:t>
            </a:r>
            <a:r>
              <a:rPr lang="ru-RU" baseline="0" dirty="0"/>
              <a:t> То есть наша Арктика в большой степени подвержена влиянию космических факторов.</a:t>
            </a:r>
          </a:p>
          <a:p>
            <a:r>
              <a:rPr lang="ru-RU" baseline="0" dirty="0"/>
              <a:t>	Наглядной демонстрации беззащитности Арктики являются полярные сияния. Это безобидное красочное явление, вызванное порывами солнечного ветра. Но солнечный ветер приводит и к более значимым и опасным  результатам – к геомагнитным бурям во время солнечной активности. Последствия таких бурь хорошо известны и я не буду на этом останавливаться. Необходимо только добавить, что порывы солнечного ветра могут воздействовать на космические лучи. Во время солнечной бури </a:t>
            </a:r>
            <a:r>
              <a:rPr lang="ru-RU" baseline="0" dirty="0" err="1"/>
              <a:t>косм.лучи</a:t>
            </a:r>
            <a:r>
              <a:rPr lang="ru-RU" baseline="0" dirty="0"/>
              <a:t>  «выметаются» из околосолнечного пространства. Это называется эффектом </a:t>
            </a:r>
            <a:r>
              <a:rPr lang="ru-RU" baseline="0" dirty="0" err="1"/>
              <a:t>форбуш-спада</a:t>
            </a:r>
            <a:r>
              <a:rPr lang="ru-RU" baseline="0" dirty="0"/>
              <a:t>.</a:t>
            </a:r>
          </a:p>
          <a:p>
            <a:r>
              <a:rPr lang="ru-RU" baseline="0" dirty="0"/>
              <a:t>	Итак, далее рассмотрим воздействия космических лучей.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F093-CA80-4DA4-BB6D-B54C002667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3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2F093-CA80-4DA4-BB6D-B54C002667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2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3D7F-36A6-4DF2-BDB4-C1602DB4094C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1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030F-CBFF-4723-A4ED-372CD50F4582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7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CC70-7F10-446F-86FF-D0340B3F4673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966-CEE8-42ED-815D-53B45057BEE5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2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A6F7-2179-48AB-8A26-1145C51A6B50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0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FD82-3581-49B8-8E12-603EA8F55E43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6C98-AAED-4391-8231-F8CE91C1A741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11AF-5021-4536-94A9-EB2043AB219B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2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5DBC-4C3C-42F7-8930-9AAD40DED566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815A6-75A2-4982-BBDB-75AAC15F6B6A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9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6E10-2A81-4E05-9029-A2388F39433B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8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B519D7-E65C-4DCA-BFEF-F0BF4AFE4A2A}" type="datetime1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7CD206-7CB3-4EC0-97B9-52A3094860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2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400" y="666750"/>
            <a:ext cx="11144250" cy="1581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1741-6014-4842-A931-C92422916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3" y="758952"/>
            <a:ext cx="11327907" cy="23127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ВЛИЯНИЕ КОСМИЧЕСКОЙ ПОГОДЫ НА СВОЙСТВА ВОДНОЙ СРЕДЫ</a:t>
            </a:r>
            <a:b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(исследования на примере электрохимической ячейки)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F3FB88-FF2E-43EA-ABC3-E7701093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533313"/>
            <a:ext cx="10058400" cy="20653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cap="none" spc="-1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с.н.с</a:t>
            </a:r>
            <a:r>
              <a:rPr lang="ru-RU" b="1" cap="none" spc="-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., к.х.н. </a:t>
            </a:r>
            <a:r>
              <a:rPr lang="ru-RU" b="1" i="1" u="sng" cap="none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Михаил Анатольевич АБАТУРОВ</a:t>
            </a:r>
          </a:p>
          <a:p>
            <a:pPr algn="ctr"/>
            <a:r>
              <a:rPr lang="ru-RU" b="1" i="1" cap="none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Ю.В.Сиротинский</a:t>
            </a:r>
            <a:r>
              <a:rPr lang="ru-RU" b="1" i="1" cap="none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b="1" i="1" cap="none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А.Ю.Цивадзе</a:t>
            </a:r>
            <a:r>
              <a:rPr lang="ru-RU" b="1" i="1" cap="none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b="1" i="1" cap="none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Д.Л.Тытик</a:t>
            </a:r>
            <a:endParaRPr lang="ru-RU" b="1" i="1" cap="none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b="1" i="1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физической химии и электрохимии </a:t>
            </a:r>
            <a:br>
              <a:rPr lang="ru-RU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им.А.Н.Фрумкина</a:t>
            </a:r>
            <a:r>
              <a:rPr lang="ru-RU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РАН, Москва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B5707-EC20-40D0-95FB-33A667A2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RAO/CIS-Offshore </a:t>
            </a:r>
            <a:r>
              <a:rPr lang="ru-RU" dirty="0"/>
              <a:t> </a:t>
            </a:r>
            <a:r>
              <a:rPr lang="ru-RU" dirty="0" err="1"/>
              <a:t>Санкт-петербург</a:t>
            </a:r>
            <a:r>
              <a:rPr lang="ru-RU" dirty="0"/>
              <a:t> 21-24 сентября 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7173A3-4910-4065-B1CC-4655D4BB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1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0" y="286603"/>
            <a:ext cx="7543800" cy="10215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3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Вариации тока в водной среде</a:t>
            </a:r>
            <a:br>
              <a:rPr lang="ru-RU" sz="33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(наблюдения </a:t>
            </a:r>
            <a:r>
              <a:rPr lang="ru-RU" sz="2800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В.В.Цетлина</a:t>
            </a:r>
            <a:r>
              <a:rPr lang="ru-RU" sz="2800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 г)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Измерительная водная ячейка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588182"/>
            <a:ext cx="4938712" cy="33675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Закономерный Циркадный ход вариаций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724149"/>
            <a:ext cx="5785997" cy="2699569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7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Измерения вариаций тока во время геомагнитного возмущения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спад тока в водной ячейке во время геомагнитного возмущения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Fig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74803" y="2582863"/>
            <a:ext cx="3983031" cy="3378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097780" cy="7362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Типичный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форбуш-спад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космических лучей под действием солнечного ветра</a:t>
            </a:r>
          </a:p>
        </p:txBody>
      </p:sp>
      <p:pic>
        <p:nvPicPr>
          <p:cNvPr id="10" name="Содержимое 9" descr="Форбуш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501740" y="2597438"/>
            <a:ext cx="4318661" cy="2523812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500" y="666750"/>
            <a:ext cx="11258550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spc="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 ПРЕЗЕНТАЦИИ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Влияние космических факторов на погоду, климат и экологию на Земле</a:t>
            </a:r>
            <a:b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 предметом широких фундаментальных исследований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Наши измерения тока в водной ячейке  в зависимости от геомагнитных возмущений являются частью общей проблемы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Методика наших измерений может быть положена в основу мониторинга в предстоящем 25-ом солнечном цикле Швабе в Арктическом регионе</a:t>
            </a:r>
          </a:p>
          <a:p>
            <a:pPr marL="266700" indent="-2667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 может быть особенно интересна для сотрудников института  арктических </a:t>
            </a:r>
            <a:r>
              <a:rPr lang="ru-RU" sz="23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антарктических </a:t>
            </a:r>
            <a:r>
              <a:rPr lang="ru-RU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исследований (ААНИИ)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A2DAA94-1D2D-472B-83B9-211E81C7F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46" y="1227346"/>
            <a:ext cx="7825073" cy="5248516"/>
          </a:xfrm>
          <a:ln w="19050">
            <a:solidFill>
              <a:srgbClr val="002060"/>
            </a:solidFill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0351A12-50CE-4023-9AA5-A0E13CB21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409950" cy="561940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7 августа 1912 г. Учёный Виктор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Франсис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Гесс, поднявшись на воздушном шаре, неожиданно обнаружил сильную ионизацию в атмосферном воздухе.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Так было сделано великое открытие космических лучей, отмеченное Нобелевской премией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Открытие дало начало новым научным направлениям и, в том числе,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исследованиям космической погоды.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Особую актуальность эта тема приобрела в связи с проблемой безопасности космических полетов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Влияние космической погоды на земные условия также имеет важное значение и сейчас проводятся широкие исследования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33625-6AE9-41BA-8B0F-F2596F3B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0EB5C-F2DC-4404-AE0C-9DD8DF48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3234470-6B53-4997-9860-7A2344267EE3}"/>
              </a:ext>
            </a:extLst>
          </p:cNvPr>
          <p:cNvSpPr txBox="1">
            <a:spLocks/>
          </p:cNvSpPr>
          <p:nvPr/>
        </p:nvSpPr>
        <p:spPr>
          <a:xfrm>
            <a:off x="4248151" y="20956"/>
            <a:ext cx="7391400" cy="12273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явления воздействия космических факторов </a:t>
            </a:r>
            <a:br>
              <a:rPr lang="ru-RU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атмосферу (1912 Г)</a:t>
            </a:r>
          </a:p>
        </p:txBody>
      </p:sp>
    </p:spTree>
    <p:extLst>
      <p:ext uri="{BB962C8B-B14F-4D97-AF65-F5344CB8AC3E}">
        <p14:creationId xmlns:p14="http://schemas.microsoft.com/office/powerpoint/2010/main" val="146117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7F7E1C7-4C22-431C-9FAB-A02B2F7D21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7" y="2161072"/>
            <a:ext cx="4552948" cy="3410570"/>
          </a:xfrm>
        </p:spPr>
      </p:pic>
      <p:sp>
        <p:nvSpPr>
          <p:cNvPr id="9" name="Прямоугольник 8"/>
          <p:cNvSpPr/>
          <p:nvPr/>
        </p:nvSpPr>
        <p:spPr>
          <a:xfrm>
            <a:off x="1543050" y="419100"/>
            <a:ext cx="8991600" cy="1085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Насколько обоснована проблема </a:t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земных условий от космоса?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5D6AF-4B9C-4B75-943F-03E4279D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2551597"/>
            <a:ext cx="10058400" cy="857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10EFAD6-D0C0-4102-A7F0-507F4D5723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61072"/>
            <a:ext cx="4938712" cy="339625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00C4D85-D80E-4E1E-91D1-47357D3DD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01099" y="1862940"/>
            <a:ext cx="2701279" cy="73628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Реальная эфемерность тонкой атмосферы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1FADE3E-B9F8-4769-9263-4E157035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451F961-C6EF-48A0-8C79-76DE51A4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6C9BA-DF14-4D6F-9FBB-785DB3BA5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15" y="1901040"/>
            <a:ext cx="1969135" cy="73628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Кажущаяся надежность атмосферы</a:t>
            </a:r>
          </a:p>
        </p:txBody>
      </p:sp>
    </p:spTree>
    <p:extLst>
      <p:ext uri="{BB962C8B-B14F-4D97-AF65-F5344CB8AC3E}">
        <p14:creationId xmlns:p14="http://schemas.microsoft.com/office/powerpoint/2010/main" val="412427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974838-CBAD-467A-A9EB-3E8A329322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17750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E264258-B22B-441D-B016-366469219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716" y="5131559"/>
            <a:ext cx="11887200" cy="1369826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Солнечный плазменный ветер представляет большую угрозу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для всего что попадается на пути.</a:t>
            </a: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защищает тонкую атмосферу в целости на протяжении миллиардов лет?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BD456-4CE3-4157-80D4-7E7BD7AD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A497A-C02E-46AF-9C46-F438D022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3D9A9-97A3-4A46-B475-092AFED1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361951"/>
            <a:ext cx="7124700" cy="552449"/>
          </a:xfrm>
          <a:solidFill>
            <a:schemeClr val="bg1">
              <a:lumMod val="95000"/>
            </a:schemeClr>
          </a:solidFill>
        </p:spPr>
        <p:txBody>
          <a:bodyPr lIns="0" rIns="0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Живой снимок из космоса</a:t>
            </a:r>
          </a:p>
        </p:txBody>
      </p:sp>
    </p:spTree>
    <p:extLst>
      <p:ext uri="{BB962C8B-B14F-4D97-AF65-F5344CB8AC3E}">
        <p14:creationId xmlns:p14="http://schemas.microsoft.com/office/powerpoint/2010/main" val="354939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E67F837-0F1B-4500-A0DA-DC3A2C46F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11311"/>
            <a:ext cx="7396850" cy="416180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7F7E18A-0D40-45C5-B49C-5D81C1388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76250"/>
            <a:ext cx="3200400" cy="5828954"/>
          </a:xfrm>
        </p:spPr>
        <p:txBody>
          <a:bodyPr>
            <a:normAutofit/>
          </a:bodyPr>
          <a:lstStyle/>
          <a:p>
            <a:r>
              <a:rPr lang="ru-RU" dirty="0"/>
              <a:t>Солнечный ветер </a:t>
            </a:r>
            <a:r>
              <a:rPr lang="en-US" dirty="0"/>
              <a:t>– </a:t>
            </a:r>
            <a:r>
              <a:rPr lang="ru-RU" dirty="0"/>
              <a:t>это плазменный поток большой скорости 300-800 км в секунду </a:t>
            </a:r>
          </a:p>
          <a:p>
            <a:r>
              <a:rPr lang="ru-RU" dirty="0"/>
              <a:t>Земля имеет уникальную защиту  в виде геомагнитного поля</a:t>
            </a:r>
          </a:p>
          <a:p>
            <a:r>
              <a:rPr lang="ru-RU" dirty="0"/>
              <a:t>Полярные области лишены защиты и солнечный ветер вызывает полярные сияния</a:t>
            </a:r>
          </a:p>
          <a:p>
            <a:r>
              <a:rPr lang="ru-RU" dirty="0"/>
              <a:t>Во время магнитных бурь шквалистый ветер нарушает защитные свойства поля и приводит к различным проблемам на земле</a:t>
            </a:r>
          </a:p>
          <a:p>
            <a:r>
              <a:rPr lang="ru-RU" dirty="0"/>
              <a:t>Порывы ветра способны выметать из </a:t>
            </a:r>
            <a:r>
              <a:rPr lang="ru-RU" dirty="0" err="1"/>
              <a:t>гелиосферы</a:t>
            </a:r>
            <a:r>
              <a:rPr lang="ru-RU" dirty="0"/>
              <a:t> внешние космические лучи</a:t>
            </a:r>
          </a:p>
          <a:p>
            <a:endParaRPr lang="ru-RU" dirty="0"/>
          </a:p>
          <a:p>
            <a:pPr algn="r"/>
            <a:r>
              <a:rPr lang="ru-RU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ru-RU" dirty="0"/>
              <a:t>Что такое космические лучи?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9C0B7-680E-4EE6-83AA-844A3C77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29DAC-0CCC-4C38-A3BD-86C51184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C535CE-053C-4701-BACA-B2DB35FD1844}"/>
              </a:ext>
            </a:extLst>
          </p:cNvPr>
          <p:cNvSpPr txBox="1">
            <a:spLocks/>
          </p:cNvSpPr>
          <p:nvPr/>
        </p:nvSpPr>
        <p:spPr>
          <a:xfrm>
            <a:off x="5353049" y="295275"/>
            <a:ext cx="5143501" cy="840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Солнечный ветер </a:t>
            </a:r>
            <a:b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защитное поле Земли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404F4AE-DA60-469F-A636-FE9C907B5E53}"/>
              </a:ext>
            </a:extLst>
          </p:cNvPr>
          <p:cNvSpPr txBox="1">
            <a:spLocks/>
          </p:cNvSpPr>
          <p:nvPr/>
        </p:nvSpPr>
        <p:spPr>
          <a:xfrm>
            <a:off x="5546274" y="5726862"/>
            <a:ext cx="5143501" cy="8401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Незащищенность полярных зон</a:t>
            </a:r>
          </a:p>
        </p:txBody>
      </p:sp>
    </p:spTree>
    <p:extLst>
      <p:ext uri="{BB962C8B-B14F-4D97-AF65-F5344CB8AC3E}">
        <p14:creationId xmlns:p14="http://schemas.microsoft.com/office/powerpoint/2010/main" val="197240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535CE-053C-4701-BACA-B2DB35F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00" y="95251"/>
            <a:ext cx="7162799" cy="9259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Широкие атмосферные ливни (ШАЛ) вторичных космических лучей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02CECC5-F691-41E8-9EF9-50F020AB5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097360"/>
            <a:ext cx="7172392" cy="537929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A3CD2DE-4A71-4C22-ADF8-D0C8F3E07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47675"/>
            <a:ext cx="3200400" cy="5857529"/>
          </a:xfrm>
        </p:spPr>
        <p:txBody>
          <a:bodyPr>
            <a:normAutofit/>
          </a:bodyPr>
          <a:lstStyle/>
          <a:p>
            <a:r>
              <a:rPr lang="ru-RU" dirty="0"/>
              <a:t>Космические лучи  это отдельно летящие элементарные частицы и ядра атомов </a:t>
            </a:r>
          </a:p>
          <a:p>
            <a:r>
              <a:rPr lang="ru-RU" dirty="0"/>
              <a:t>Космические лучи непрерывно бомбардируют Землю  на всех направлениях с большими скоростям вплоть до предельных световых</a:t>
            </a:r>
          </a:p>
          <a:p>
            <a:r>
              <a:rPr lang="ru-RU" dirty="0"/>
              <a:t>Сталкиваясь с молекулами воздуха космические лучи вызывают лавинообразный каскадный процесс вторичных частиц в виде широких атмосферных ливней (ШАЛ)</a:t>
            </a:r>
          </a:p>
          <a:p>
            <a:r>
              <a:rPr lang="ru-RU" dirty="0"/>
              <a:t>Один протон размером  около </a:t>
            </a:r>
            <a:r>
              <a:rPr lang="ru-RU" dirty="0" err="1"/>
              <a:t>фемтометра</a:t>
            </a:r>
            <a:r>
              <a:rPr lang="ru-RU" dirty="0"/>
              <a:t> создает ШАЛ площадью несколько километров</a:t>
            </a:r>
          </a:p>
          <a:p>
            <a:r>
              <a:rPr lang="ru-RU" dirty="0"/>
              <a:t>Космические лучи невидимы, </a:t>
            </a:r>
            <a:br>
              <a:rPr lang="ru-RU" dirty="0"/>
            </a:br>
            <a:r>
              <a:rPr lang="ru-RU" dirty="0"/>
              <a:t>но обладая ионизирующей способностью, вызывают различные процессы в атмосфере</a:t>
            </a:r>
          </a:p>
          <a:p>
            <a:pPr algn="r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/>
              <a:t>Какие процессы на Земле стимулируются  космическими лучами?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73ADC-62D0-4C62-893D-B1F5CC4D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D64BC-C4AC-422B-A7CD-11F60A03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6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535CE-053C-4701-BACA-B2DB35F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350" y="1"/>
            <a:ext cx="5924550" cy="13335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лучи и облачность</a:t>
            </a:r>
            <a:b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проект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ЦЕРН 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Cosmics</a:t>
            </a:r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Leaving Outdoor Droplets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3CD2DE-4A71-4C22-ADF8-D0C8F3E07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47675"/>
            <a:ext cx="3200400" cy="5857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Космические лучи  вызывают ионизацию воздуха в атмосфере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Ионы вызывают массовый процесс конденсации паров воды и усиливается облачность 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Это прямое влияние космических лучей на облачность исследуется в многолетней международной программе </a:t>
            </a:r>
            <a:r>
              <a:rPr lang="en-US" dirty="0"/>
              <a:t>CLOUD - </a:t>
            </a:r>
            <a:r>
              <a:rPr lang="en-US" dirty="0" err="1"/>
              <a:t>Cosmics</a:t>
            </a:r>
            <a:r>
              <a:rPr lang="en-US" dirty="0"/>
              <a:t> Leaving </a:t>
            </a:r>
            <a:r>
              <a:rPr lang="en-US" dirty="0" err="1"/>
              <a:t>OUtdoor</a:t>
            </a:r>
            <a:r>
              <a:rPr lang="en-US" dirty="0"/>
              <a:t> Droplets</a:t>
            </a:r>
            <a:endParaRPr lang="ru-RU" dirty="0"/>
          </a:p>
          <a:p>
            <a:pPr algn="r"/>
            <a:endParaRPr lang="ru-RU" dirty="0">
              <a:sym typeface="Wingdings" panose="05000000000000000000" pitchFamily="2" charset="2"/>
            </a:endParaRPr>
          </a:p>
          <a:p>
            <a:pPr algn="r"/>
            <a:endParaRPr lang="ru-RU" dirty="0">
              <a:sym typeface="Wingdings" panose="05000000000000000000" pitchFamily="2" charset="2"/>
            </a:endParaRPr>
          </a:p>
          <a:p>
            <a:pPr algn="r"/>
            <a:endParaRPr lang="ru-RU" dirty="0">
              <a:sym typeface="Wingdings" panose="05000000000000000000" pitchFamily="2" charset="2"/>
            </a:endParaRPr>
          </a:p>
          <a:p>
            <a:pPr algn="r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/>
              <a:t>Какие ещё процессы вызывают  космические лучи?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73ADC-62D0-4C62-893D-B1F5CC4D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D64BC-C4AC-422B-A7CD-11F60A03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333500"/>
            <a:ext cx="5924549" cy="4971704"/>
          </a:xfrm>
        </p:spPr>
      </p:pic>
    </p:spTree>
    <p:extLst>
      <p:ext uri="{BB962C8B-B14F-4D97-AF65-F5344CB8AC3E}">
        <p14:creationId xmlns:p14="http://schemas.microsoft.com/office/powerpoint/2010/main" val="315494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535CE-053C-4701-BACA-B2DB35F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774" y="85725"/>
            <a:ext cx="7553325" cy="84018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Космические лучи и грозовые разряды</a:t>
            </a:r>
            <a:b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пробой на убегающих электронах ПУЭ,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А.В.Гуревич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3CD2DE-4A71-4C22-ADF8-D0C8F3E07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47675"/>
            <a:ext cx="3200400" cy="5857529"/>
          </a:xfrm>
        </p:spPr>
        <p:txBody>
          <a:bodyPr>
            <a:normAutofit/>
          </a:bodyPr>
          <a:lstStyle/>
          <a:p>
            <a:r>
              <a:rPr lang="ru-RU" dirty="0"/>
              <a:t>Космические лучи  высокой энергии вызывают особый процесс пробоя на убегающих электронах в грозовых тучах (модель </a:t>
            </a:r>
            <a:r>
              <a:rPr lang="ru-RU" dirty="0" err="1"/>
              <a:t>А.В.Гуревича</a:t>
            </a:r>
            <a:r>
              <a:rPr lang="ru-RU" dirty="0"/>
              <a:t>)    </a:t>
            </a:r>
          </a:p>
          <a:p>
            <a:r>
              <a:rPr lang="ru-RU" dirty="0"/>
              <a:t>Собственной напряженности поля в тучах недостаточно для возникновения молнии </a:t>
            </a:r>
          </a:p>
          <a:p>
            <a:r>
              <a:rPr lang="ru-RU" dirty="0"/>
              <a:t>Для возникновения молнии необходимы космические лучи так же, как для работы двигателя нужна искра в свече зажигания </a:t>
            </a:r>
          </a:p>
          <a:p>
            <a:r>
              <a:rPr lang="ru-RU" dirty="0"/>
              <a:t>Грозовые разряды -  это не только разрушительная испепеляющая стихия, но и источник синтеза сложных органических молекул</a:t>
            </a:r>
          </a:p>
          <a:p>
            <a:r>
              <a:rPr lang="ru-RU" dirty="0"/>
              <a:t>Космические лучи, как затравочная искра для молнии, являются принципиально необходимым условием биогенеза и возникновения жизни</a:t>
            </a:r>
          </a:p>
          <a:p>
            <a:endParaRPr lang="ru-RU" dirty="0"/>
          </a:p>
          <a:p>
            <a:pPr algn="r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/>
              <a:t>Итог и постановка нашей задачи?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73ADC-62D0-4C62-893D-B1F5CC4D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D64BC-C4AC-422B-A7CD-11F60A03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193767"/>
            <a:ext cx="7301450" cy="4873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346" y="1395287"/>
            <a:ext cx="2793429" cy="25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542" y="3132814"/>
            <a:ext cx="1015663" cy="28107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i="1" dirty="0">
                <a:solidFill>
                  <a:srgbClr val="002060"/>
                </a:solidFill>
              </a:rPr>
              <a:t>Обострение заболеваний при повышенной метеочувствительности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2522" y="3132815"/>
            <a:ext cx="738664" cy="28107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Нарушения радиосвязи и телекоммуникаций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9198" y="3132814"/>
            <a:ext cx="738664" cy="28107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ru-RU" i="1" dirty="0">
                <a:solidFill>
                  <a:srgbClr val="002060"/>
                </a:solidFill>
              </a:rPr>
              <a:t>Аварии в линиях электропередач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072373" y="2428720"/>
            <a:ext cx="684239" cy="85590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56121" y="2449248"/>
            <a:ext cx="473404" cy="83537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29730" y="2449248"/>
            <a:ext cx="4417" cy="83537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698831" y="2519413"/>
            <a:ext cx="3308685" cy="3556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космических факторов </a:t>
            </a:r>
            <a:b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воздействия на земные условия</a:t>
            </a:r>
            <a:b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первую очередь в полярных зонах)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RAO/CIS-Offshore  Санкт-петербург 21-24 сентября 2021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D206-7CB3-4EC0-97B9-52A30948607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4121" y="2059388"/>
            <a:ext cx="32211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СОЛНЕЧНЫЙ ВЕТЕР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542" y="2596101"/>
            <a:ext cx="327076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Геомагнитные бури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714" y="3091759"/>
            <a:ext cx="738664" cy="28107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ru-RU" i="1" dirty="0">
                <a:solidFill>
                  <a:srgbClr val="002060"/>
                </a:solidFill>
              </a:rPr>
              <a:t>Процессы образования облачности (</a:t>
            </a:r>
            <a:r>
              <a:rPr lang="en-US" i="1" dirty="0">
                <a:solidFill>
                  <a:srgbClr val="002060"/>
                </a:solidFill>
              </a:rPr>
              <a:t>CLOUD)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4160" y="3091760"/>
            <a:ext cx="1015663" cy="28107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ru-RU" i="1" dirty="0">
                <a:solidFill>
                  <a:srgbClr val="002060"/>
                </a:solidFill>
              </a:rPr>
              <a:t>Процессы пробоя на убегающих электронах при грозе (ПУЭ</a:t>
            </a:r>
            <a:r>
              <a:rPr lang="en-US" i="1" dirty="0">
                <a:solidFill>
                  <a:srgbClr val="002060"/>
                </a:solidFill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1213" y="3718574"/>
            <a:ext cx="2509258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ru-RU" b="1" dirty="0">
                <a:solidFill>
                  <a:srgbClr val="0070C0"/>
                </a:solidFill>
              </a:rPr>
              <a:t>ПОСТАНОВКА ЗАДАЧИ: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Как влияет космическая погода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на состояние водной среды ?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060974" y="2395096"/>
            <a:ext cx="356510" cy="83537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974495" y="2395096"/>
            <a:ext cx="342118" cy="85590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80107" y="2059388"/>
            <a:ext cx="256073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КОСМИЧЕСКИЕ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ЛУЧИ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0396" y="2575574"/>
            <a:ext cx="389624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Широкие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атмосферные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ливни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(ШАЛ)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92277" y="252918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57113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613</TotalTime>
  <Words>1193</Words>
  <Application>Microsoft Office PowerPoint</Application>
  <PresentationFormat>Широкоэкранный</PresentationFormat>
  <Paragraphs>118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Courier New</vt:lpstr>
      <vt:lpstr>Ретро</vt:lpstr>
      <vt:lpstr>ВЛИЯНИЕ КОСМИЧЕСКОЙ ПОГОДЫ НА СВОЙСТВА ВОДНОЙ СРЕДЫ (исследования на примере электрохимической ячейки)</vt:lpstr>
      <vt:lpstr>Презентация PowerPoint</vt:lpstr>
      <vt:lpstr>  </vt:lpstr>
      <vt:lpstr>Живой снимок из космоса</vt:lpstr>
      <vt:lpstr>Презентация PowerPoint</vt:lpstr>
      <vt:lpstr>Широкие атмосферные ливни (ШАЛ) вторичных космических лучей</vt:lpstr>
      <vt:lpstr>Космические лучи и облачность международный проект ЦЕРН «CLOUD»  Cosmics Leaving Outdoor Droplets</vt:lpstr>
      <vt:lpstr>Космические лучи и грозовые разряды (пробой на убегающих электронах ПУЭ, А.В.Гуревич)</vt:lpstr>
      <vt:lpstr>Перечень космических факторов  воздействия на земные условия (в первую очередь в полярных зонах)</vt:lpstr>
      <vt:lpstr>Вариации тока в водной среде (наблюдения В.В.Цетлина, 2012 г)</vt:lpstr>
      <vt:lpstr>Измерения вариаций тока во время геомагнитного возмущения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КОСМИЧЕСКОЙ ПОГОДЫ НА СВОЙСТВА ВОДНОЙ СРЕДЫ (исследования на примере электрохимической ячейки)</dc:title>
  <dc:creator>Пользователь</dc:creator>
  <cp:lastModifiedBy>Пользователь</cp:lastModifiedBy>
  <cp:revision>46</cp:revision>
  <dcterms:created xsi:type="dcterms:W3CDTF">2021-09-17T14:25:09Z</dcterms:created>
  <dcterms:modified xsi:type="dcterms:W3CDTF">2021-11-15T22:23:39Z</dcterms:modified>
</cp:coreProperties>
</file>