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heme/themeOverride1.xml" ContentType="application/vnd.openxmlformats-officedocument.themeOverr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67" r:id="rId2"/>
    <p:sldId id="256" r:id="rId3"/>
    <p:sldId id="276" r:id="rId4"/>
    <p:sldId id="265" r:id="rId5"/>
    <p:sldId id="264" r:id="rId6"/>
    <p:sldId id="266" r:id="rId7"/>
    <p:sldId id="268" r:id="rId8"/>
    <p:sldId id="260" r:id="rId9"/>
    <p:sldId id="278" r:id="rId10"/>
    <p:sldId id="279" r:id="rId11"/>
    <p:sldId id="286" r:id="rId12"/>
    <p:sldId id="277" r:id="rId13"/>
    <p:sldId id="280" r:id="rId14"/>
    <p:sldId id="290" r:id="rId15"/>
    <p:sldId id="294" r:id="rId16"/>
    <p:sldId id="289" r:id="rId17"/>
    <p:sldId id="287" r:id="rId18"/>
    <p:sldId id="291" r:id="rId19"/>
    <p:sldId id="288" r:id="rId20"/>
    <p:sldId id="293" r:id="rId21"/>
    <p:sldId id="285" r:id="rId22"/>
    <p:sldId id="257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F743"/>
    <a:srgbClr val="FFFF00"/>
    <a:srgbClr val="AEE1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505E3EF-67EA-436B-97B2-0124C06EBD24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.golovnja\Desktop\2022\2022\&#1055;&#1088;&#1077;&#1079;&#1077;&#1085;&#1090;&#1072;&#1094;&#1080;&#1103;%202022\&#1058;&#1077;&#1079;&#1080;&#1089;%20&#1085;&#1072;%20XXIV%20&#1050;&#1086;&#1085;&#1092;&#1077;&#1088;&#1077;&#1085;&#1094;&#1080;&#1102;%20&#1078;&#1080;&#1079;&#1085;&#1077;&#1086;&#1073;&#1077;&#1089;&#1087;&#1077;&#1077;&#1085;&#1080;&#1077;%20&#1087;&#1088;&#1080;%20&#1082;&#1088;&#1080;&#1090;&#1080;&#1095;&#1077;&#1089;&#1082;&#1080;&#1093;%20&#1089;&#1086;&#1089;&#1090;&#1086;&#1103;&#1085;&#1080;&#1103;&#1093;%202022%20(&#1043;&#1086;&#1083;&#1086;&#1074;&#1085;&#1103;%20&#1045;.&#1043;.)\12.10.22\&#1075;&#1080;&#1089;&#1090;&#1086;&#1075;&#1088;&#1072;&#1084;&#1084;&#1072;%20&#1057;&#1056;&#1041;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D:\2022\2022\&#1055;&#1088;&#1077;&#1079;&#1077;&#1085;&#1090;&#1072;&#1094;&#1080;&#1103;%202022\&#1058;&#1077;&#1079;&#1080;&#1089;%20&#1085;&#1072;%20XXIV%20&#1050;&#1086;&#1085;&#1092;&#1077;&#1088;&#1077;&#1085;&#1094;&#1080;&#1102;%20&#1078;&#1080;&#1079;&#1085;&#1077;&#1086;&#1073;&#1077;&#1089;&#1087;&#1077;&#1077;&#1085;&#1080;&#1077;%20&#1087;&#1088;&#1080;%20&#1082;&#1088;&#1080;&#1090;&#1080;&#1095;&#1077;&#1089;&#1082;&#1080;&#1093;%20&#1089;&#1086;&#1089;&#1090;&#1086;&#1103;&#1085;&#1080;&#1103;&#1093;%202022%20(&#1043;&#1086;&#1083;&#1086;&#1074;&#1085;&#1103;%20&#1045;.&#1043;.)\&#1075;&#1080;&#1089;&#1090;&#1086;&#1075;&#1088;&#1072;&#1084;&#1084;&#1072;%20&#1057;&#1056;&#1041;%20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.golovnja\Desktop\!&#1041;&#1072;&#1079;&#1072;%20&#1057;&#1077;&#1087;&#1089;&#1080;&#1089;%2016.3.21%20&#1076;&#1083;&#1103;%20ROC%20CRP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.golovnja\Desktop\!&#1041;&#1072;&#1079;&#1072;%20&#1057;&#1077;&#1087;&#1089;&#1080;&#1089;%2016.3.21%20&#1076;&#1083;&#1103;%20ROC%20CRP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D:\2022\2022\&#1055;&#1088;&#1077;&#1079;&#1077;&#1085;&#1090;&#1072;&#1094;&#1080;&#1103;%202022\&#1058;&#1077;&#1079;&#1080;&#1089;%20&#1085;&#1072;%20XXIV%20&#1050;&#1086;&#1085;&#1092;&#1077;&#1088;&#1077;&#1085;&#1094;&#1080;&#1102;%20&#1078;&#1080;&#1079;&#1085;&#1077;&#1086;&#1073;&#1077;&#1089;&#1087;&#1077;&#1077;&#1085;&#1080;&#1077;%20&#1087;&#1088;&#1080;%20&#1082;&#1088;&#1080;&#1090;&#1080;&#1095;&#1077;&#1089;&#1082;&#1080;&#1093;%20&#1089;&#1086;&#1089;&#1090;&#1086;&#1103;&#1085;&#1080;&#1103;&#1093;%202022%20(&#1043;&#1086;&#1083;&#1086;&#1074;&#1085;&#1103;%20&#1045;.&#1043;.)\&#1075;&#1080;&#1089;&#1090;&#1086;&#1075;&#1088;&#1072;&#1084;&#1084;&#1072;%20&#1057;&#1056;&#1041;.xlsx" TargetMode="External"/><Relationship Id="rId1" Type="http://schemas.openxmlformats.org/officeDocument/2006/relationships/themeOverride" Target="../theme/themeOverride1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2022\2022\&#1055;&#1088;&#1077;&#1079;&#1077;&#1085;&#1090;&#1072;&#1094;&#1080;&#1103;%202022\&#1058;&#1077;&#1079;&#1080;&#1089;%20&#1085;&#1072;%20XXIV%20&#1050;&#1086;&#1085;&#1092;&#1077;&#1088;&#1077;&#1085;&#1094;&#1080;&#1102;%20&#1078;&#1080;&#1079;&#1085;&#1077;&#1086;&#1073;&#1077;&#1089;&#1087;&#1077;&#1077;&#1085;&#1080;&#1077;%20&#1087;&#1088;&#1080;%20&#1082;&#1088;&#1080;&#1090;&#1080;&#1095;&#1077;&#1089;&#1082;&#1080;&#1093;%20&#1089;&#1086;&#1089;&#1090;&#1086;&#1103;&#1085;&#1080;&#1103;&#1093;%202022%20(&#1043;&#1086;&#1083;&#1086;&#1074;&#1085;&#1103;%20&#1045;.&#1043;.)\&#1075;&#1080;&#1089;&#1090;&#1086;&#1075;&#1088;&#1072;&#1084;&#1084;&#1072;%20&#1057;&#1056;&#1041;%201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2022\2022\&#1055;&#1088;&#1077;&#1079;&#1077;&#1085;&#1090;&#1072;&#1094;&#1080;&#1103;%202022\&#1058;&#1077;&#1079;&#1080;&#1089;%20&#1085;&#1072;%20XXIV%20&#1050;&#1086;&#1085;&#1092;&#1077;&#1088;&#1077;&#1085;&#1094;&#1080;&#1102;%20&#1078;&#1080;&#1079;&#1085;&#1077;&#1086;&#1073;&#1077;&#1089;&#1087;&#1077;&#1077;&#1085;&#1080;&#1077;%20&#1087;&#1088;&#1080;%20&#1082;&#1088;&#1080;&#1090;&#1080;&#1095;&#1077;&#1089;&#1082;&#1080;&#1093;%20&#1089;&#1086;&#1089;&#1090;&#1086;&#1103;&#1085;&#1080;&#1103;&#1093;%202022%20(&#1043;&#1086;&#1083;&#1086;&#1074;&#1085;&#1103;%20&#1045;.&#1043;.)\&#1075;&#1080;&#1089;&#1090;&#1086;&#1075;&#1088;&#1072;&#1084;&#1084;&#1072;%20&#1057;&#1056;&#1041;%201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2022\2022\&#1055;&#1088;&#1077;&#1079;&#1077;&#1085;&#1090;&#1072;&#1094;&#1080;&#1103;%202022\&#1058;&#1077;&#1079;&#1080;&#1089;%20&#1085;&#1072;%20XXIV%20&#1050;&#1086;&#1085;&#1092;&#1077;&#1088;&#1077;&#1085;&#1094;&#1080;&#1102;%20&#1078;&#1080;&#1079;&#1085;&#1077;&#1086;&#1073;&#1077;&#1089;&#1087;&#1077;&#1077;&#1085;&#1080;&#1077;%20&#1087;&#1088;&#1080;%20&#1082;&#1088;&#1080;&#1090;&#1080;&#1095;&#1077;&#1089;&#1082;&#1080;&#1093;%20&#1089;&#1086;&#1089;&#1090;&#1086;&#1103;&#1085;&#1080;&#1103;&#1093;%202022%20(&#1043;&#1086;&#1083;&#1086;&#1074;&#1085;&#1103;%20&#1045;.&#1043;.)\&#1075;&#1080;&#1089;&#1090;&#1086;&#1075;&#1088;&#1072;&#1084;&#1084;&#1072;%20&#1057;&#1056;&#1041;%201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2022\2022\&#1055;&#1088;&#1077;&#1079;&#1077;&#1085;&#1090;&#1072;&#1094;&#1080;&#1103;%202022\&#1058;&#1077;&#1079;&#1080;&#1089;%20&#1085;&#1072;%20XXIV%20&#1050;&#1086;&#1085;&#1092;&#1077;&#1088;&#1077;&#1085;&#1094;&#1080;&#1102;%20&#1078;&#1080;&#1079;&#1085;&#1077;&#1086;&#1073;&#1077;&#1089;&#1087;&#1077;&#1077;&#1085;&#1080;&#1077;%20&#1087;&#1088;&#1080;%20&#1082;&#1088;&#1080;&#1090;&#1080;&#1095;&#1077;&#1089;&#1082;&#1080;&#1093;%20&#1089;&#1086;&#1089;&#1090;&#1086;&#1103;&#1085;&#1080;&#1103;&#1093;%202022%20(&#1043;&#1086;&#1083;&#1086;&#1074;&#1085;&#1103;%20&#1045;.&#1043;.)\&#1075;&#1080;&#1089;&#1090;&#1086;&#1075;&#1088;&#1072;&#1084;&#1084;&#1072;%20&#1057;&#1056;&#1041;%201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2022\2022\&#1055;&#1088;&#1077;&#1079;&#1077;&#1085;&#1090;&#1072;&#1094;&#1080;&#1103;%202022\&#1058;&#1077;&#1079;&#1080;&#1089;%20&#1085;&#1072;%20XXIV%20&#1050;&#1086;&#1085;&#1092;&#1077;&#1088;&#1077;&#1085;&#1094;&#1080;&#1102;%20&#1078;&#1080;&#1079;&#1085;&#1077;&#1086;&#1073;&#1077;&#1089;&#1087;&#1077;&#1077;&#1085;&#1080;&#1077;%20&#1087;&#1088;&#1080;%20&#1082;&#1088;&#1080;&#1090;&#1080;&#1095;&#1077;&#1089;&#1082;&#1080;&#1093;%20&#1089;&#1086;&#1089;&#1090;&#1086;&#1103;&#1085;&#1080;&#1103;&#1093;%202022%20(&#1043;&#1086;&#1083;&#1086;&#1074;&#1085;&#1103;%20&#1045;.&#1043;.)\&#1075;&#1080;&#1089;&#1090;&#1086;&#1075;&#1088;&#1072;&#1084;&#1084;&#1072;%20&#1057;&#1056;&#1041;%20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explosion val="29"/>
          <c:dLbls>
            <c:dLbl>
              <c:idx val="0"/>
              <c:layout>
                <c:manualLayout>
                  <c:x val="-4.9688320209973755E-2"/>
                  <c:y val="0.12663130650335375"/>
                </c:manualLayout>
              </c:layout>
              <c:tx>
                <c:rich>
                  <a:bodyPr/>
                  <a:lstStyle/>
                  <a:p>
                    <a:r>
                      <a:rPr lang="en-US" sz="1400" b="1"/>
                      <a:t>13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1598797025371828"/>
                  <c:y val="-0.17101159230096238"/>
                </c:manualLayout>
              </c:layout>
              <c:tx>
                <c:rich>
                  <a:bodyPr/>
                  <a:lstStyle/>
                  <a:p>
                    <a:r>
                      <a:rPr lang="en-US" sz="1400" b="1"/>
                      <a:t>64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3280074365704291E-2"/>
                  <c:y val="2.5061606882473025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/>
                      <a:t>27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4629265091863518E-2"/>
                  <c:y val="0.14052019539224264"/>
                </c:manualLayout>
              </c:layout>
              <c:tx>
                <c:rich>
                  <a:bodyPr/>
                  <a:lstStyle/>
                  <a:p>
                    <a:r>
                      <a:rPr lang="en-US" sz="1400" b="1"/>
                      <a:t>13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val>
            <c:numRef>
              <c:f>Лист1!$A$26:$A$29</c:f>
              <c:numCache>
                <c:formatCode>General</c:formatCode>
                <c:ptCount val="4"/>
                <c:pt idx="0">
                  <c:v>13</c:v>
                </c:pt>
                <c:pt idx="1">
                  <c:v>64</c:v>
                </c:pt>
                <c:pt idx="2">
                  <c:v>27</c:v>
                </c:pt>
                <c:pt idx="3">
                  <c:v>13</c:v>
                </c:pt>
              </c:numCache>
            </c:numRef>
          </c:val>
        </c:ser>
        <c:ser>
          <c:idx val="1"/>
          <c:order val="1"/>
          <c:explosion val="25"/>
          <c:val>
            <c:numRef>
              <c:f>Лист1!$B$26:$B$29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egendEntry>
        <c:idx val="0"/>
        <c:txPr>
          <a:bodyPr/>
          <a:lstStyle/>
          <a:p>
            <a:pPr rtl="0">
              <a:defRPr sz="1400" b="1"/>
            </a:pPr>
            <a:endParaRPr lang="ru-RU"/>
          </a:p>
        </c:txPr>
      </c:legendEntry>
      <c:legendEntry>
        <c:idx val="1"/>
        <c:txPr>
          <a:bodyPr/>
          <a:lstStyle/>
          <a:p>
            <a:pPr rtl="0">
              <a:defRPr sz="1400" b="1"/>
            </a:pPr>
            <a:endParaRPr lang="ru-RU"/>
          </a:p>
        </c:txPr>
      </c:legendEntry>
      <c:legendEntry>
        <c:idx val="2"/>
        <c:txPr>
          <a:bodyPr/>
          <a:lstStyle/>
          <a:p>
            <a:pPr rtl="0">
              <a:defRPr sz="1400" b="1"/>
            </a:pPr>
            <a:endParaRPr lang="ru-RU"/>
          </a:p>
        </c:txPr>
      </c:legendEntry>
      <c:legendEntry>
        <c:idx val="3"/>
        <c:txPr>
          <a:bodyPr/>
          <a:lstStyle/>
          <a:p>
            <a:pPr rtl="0">
              <a:defRPr sz="1400" b="1"/>
            </a:pPr>
            <a:endParaRPr lang="ru-RU"/>
          </a:p>
        </c:txPr>
      </c:legendEntry>
      <c:layout>
        <c:manualLayout>
          <c:xMode val="edge"/>
          <c:yMode val="edge"/>
          <c:x val="0.81651531058617677"/>
          <c:y val="0"/>
          <c:w val="8.9040244969378832E-2"/>
          <c:h val="0.9320909886264217"/>
        </c:manualLayout>
      </c:layout>
      <c:overlay val="0"/>
      <c:txPr>
        <a:bodyPr/>
        <a:lstStyle/>
        <a:p>
          <a:pPr rtl="0">
            <a:defRPr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v>ПСП, пг/мл</c:v>
          </c:tx>
          <c:cat>
            <c:numRef>
              <c:f>Лист1!$AO$43:$AO$50</c:f>
              <c:numCache>
                <c:formatCode>General</c:formatCode>
                <c:ptCount val="8"/>
                <c:pt idx="0">
                  <c:v>1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10</c:v>
                </c:pt>
                <c:pt idx="6">
                  <c:v>11</c:v>
                </c:pt>
                <c:pt idx="7">
                  <c:v>12</c:v>
                </c:pt>
              </c:numCache>
            </c:numRef>
          </c:cat>
          <c:val>
            <c:numRef>
              <c:f>Лист1!$AL$43:$AL$50</c:f>
              <c:numCache>
                <c:formatCode>General</c:formatCode>
                <c:ptCount val="8"/>
                <c:pt idx="0">
                  <c:v>2742</c:v>
                </c:pt>
                <c:pt idx="1">
                  <c:v>7741</c:v>
                </c:pt>
                <c:pt idx="2">
                  <c:v>3766</c:v>
                </c:pt>
                <c:pt idx="3">
                  <c:v>4197</c:v>
                </c:pt>
                <c:pt idx="4">
                  <c:v>2976</c:v>
                </c:pt>
                <c:pt idx="5">
                  <c:v>2772</c:v>
                </c:pt>
                <c:pt idx="6">
                  <c:v>4446</c:v>
                </c:pt>
                <c:pt idx="7">
                  <c:v>4307</c:v>
                </c:pt>
              </c:numCache>
            </c:numRef>
          </c:val>
          <c:smooth val="0"/>
        </c:ser>
        <c:ser>
          <c:idx val="2"/>
          <c:order val="2"/>
          <c:tx>
            <c:v>СРБ, мг/л</c:v>
          </c:tx>
          <c:spPr>
            <a:ln>
              <a:solidFill>
                <a:schemeClr val="accent6">
                  <a:lumMod val="75000"/>
                </a:schemeClr>
              </a:solidFill>
            </a:ln>
          </c:spPr>
          <c:marker>
            <c:spPr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c:spPr>
          </c:marker>
          <c:cat>
            <c:numRef>
              <c:f>Лист1!$AO$43:$AO$50</c:f>
              <c:numCache>
                <c:formatCode>General</c:formatCode>
                <c:ptCount val="8"/>
                <c:pt idx="0">
                  <c:v>1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10</c:v>
                </c:pt>
                <c:pt idx="6">
                  <c:v>11</c:v>
                </c:pt>
                <c:pt idx="7">
                  <c:v>12</c:v>
                </c:pt>
              </c:numCache>
            </c:numRef>
          </c:cat>
          <c:val>
            <c:numRef>
              <c:f>Лист1!$AN$43:$AN$50</c:f>
              <c:numCache>
                <c:formatCode>General</c:formatCode>
                <c:ptCount val="8"/>
                <c:pt idx="0">
                  <c:v>83.4</c:v>
                </c:pt>
                <c:pt idx="1">
                  <c:v>81.5</c:v>
                </c:pt>
                <c:pt idx="2">
                  <c:v>282</c:v>
                </c:pt>
                <c:pt idx="3">
                  <c:v>308</c:v>
                </c:pt>
                <c:pt idx="4">
                  <c:v>392</c:v>
                </c:pt>
                <c:pt idx="5">
                  <c:v>144</c:v>
                </c:pt>
                <c:pt idx="6">
                  <c:v>60</c:v>
                </c:pt>
                <c:pt idx="7">
                  <c:v>57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0652800"/>
        <c:axId val="110662784"/>
      </c:lineChart>
      <c:lineChart>
        <c:grouping val="standard"/>
        <c:varyColors val="0"/>
        <c:ser>
          <c:idx val="1"/>
          <c:order val="1"/>
          <c:tx>
            <c:v>ПКТ, пг/мл</c:v>
          </c:tx>
          <c:cat>
            <c:numRef>
              <c:f>Лист1!$AO$43:$AO$50</c:f>
              <c:numCache>
                <c:formatCode>General</c:formatCode>
                <c:ptCount val="8"/>
                <c:pt idx="0">
                  <c:v>1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10</c:v>
                </c:pt>
                <c:pt idx="6">
                  <c:v>11</c:v>
                </c:pt>
                <c:pt idx="7">
                  <c:v>12</c:v>
                </c:pt>
              </c:numCache>
            </c:numRef>
          </c:cat>
          <c:val>
            <c:numRef>
              <c:f>Лист1!$AM$43:$AM$50</c:f>
              <c:numCache>
                <c:formatCode>General</c:formatCode>
                <c:ptCount val="8"/>
                <c:pt idx="0">
                  <c:v>0.2</c:v>
                </c:pt>
                <c:pt idx="1">
                  <c:v>0.3</c:v>
                </c:pt>
                <c:pt idx="2">
                  <c:v>1.6</c:v>
                </c:pt>
                <c:pt idx="3">
                  <c:v>2.2000000000000002</c:v>
                </c:pt>
                <c:pt idx="4">
                  <c:v>2.7</c:v>
                </c:pt>
                <c:pt idx="5">
                  <c:v>2</c:v>
                </c:pt>
                <c:pt idx="6">
                  <c:v>3.3</c:v>
                </c:pt>
                <c:pt idx="7">
                  <c:v>4.6100000000000003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0666112"/>
        <c:axId val="110664320"/>
      </c:lineChart>
      <c:catAx>
        <c:axId val="110652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0662784"/>
        <c:crosses val="autoZero"/>
        <c:auto val="1"/>
        <c:lblAlgn val="ctr"/>
        <c:lblOffset val="100"/>
        <c:noMultiLvlLbl val="0"/>
      </c:catAx>
      <c:valAx>
        <c:axId val="1106627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0652800"/>
        <c:crosses val="autoZero"/>
        <c:crossBetween val="between"/>
      </c:valAx>
      <c:valAx>
        <c:axId val="110664320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crossAx val="110666112"/>
        <c:crosses val="max"/>
        <c:crossBetween val="between"/>
      </c:valAx>
      <c:catAx>
        <c:axId val="1106661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10664320"/>
        <c:crosses val="autoZero"/>
        <c:auto val="1"/>
        <c:lblAlgn val="ctr"/>
        <c:lblOffset val="100"/>
        <c:noMultiLvlLbl val="0"/>
      </c:cat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Медианы конентраций ПСП в группах, пг/мл</c:v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="1"/>
                      <a:t>123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2599837000814994E-3"/>
                  <c:y val="1.0973504855102989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306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b="1"/>
                      <a:t>1164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b="1"/>
                      <a:t>2103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'Гр 1 без осл'!$AN$23:$AN$26</c:f>
              <c:numCache>
                <c:formatCode>General</c:formatCode>
                <c:ptCount val="4"/>
                <c:pt idx="0">
                  <c:v>123</c:v>
                </c:pt>
                <c:pt idx="1">
                  <c:v>306</c:v>
                </c:pt>
                <c:pt idx="2">
                  <c:v>1164</c:v>
                </c:pt>
                <c:pt idx="3">
                  <c:v>2103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3539072"/>
        <c:axId val="103540608"/>
        <c:axId val="0"/>
      </c:bar3DChart>
      <c:catAx>
        <c:axId val="103539072"/>
        <c:scaling>
          <c:orientation val="minMax"/>
        </c:scaling>
        <c:delete val="0"/>
        <c:axPos val="b"/>
        <c:majorTickMark val="out"/>
        <c:minorTickMark val="none"/>
        <c:tickLblPos val="nextTo"/>
        <c:crossAx val="103540608"/>
        <c:crosses val="autoZero"/>
        <c:auto val="1"/>
        <c:lblAlgn val="ctr"/>
        <c:lblOffset val="100"/>
        <c:noMultiLvlLbl val="0"/>
      </c:catAx>
      <c:valAx>
        <c:axId val="1035406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3539072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100" b="1"/>
            </a:pPr>
            <a:endParaRPr lang="ru-RU"/>
          </a:p>
        </c:txPr>
      </c:legendEntry>
      <c:layout>
        <c:manualLayout>
          <c:xMode val="edge"/>
          <c:yMode val="edge"/>
          <c:x val="0.65195389589539798"/>
          <c:y val="7.6620977933313877E-2"/>
          <c:w val="0.32522864302325971"/>
          <c:h val="0.34151817549258157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Медианы концентраций ПКТ в группах, нг/мл</c:v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="1"/>
                      <a:t>0,09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="1"/>
                      <a:t>0,26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b="1"/>
                      <a:t>2,27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b="1"/>
                      <a:t>7,16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'Гр 1 без осл'!$AM$23:$AM$26</c:f>
              <c:numCache>
                <c:formatCode>General</c:formatCode>
                <c:ptCount val="4"/>
                <c:pt idx="0">
                  <c:v>0.09</c:v>
                </c:pt>
                <c:pt idx="1">
                  <c:v>0.26</c:v>
                </c:pt>
                <c:pt idx="2">
                  <c:v>2.27</c:v>
                </c:pt>
                <c:pt idx="3">
                  <c:v>7.16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3578240"/>
        <c:axId val="103592320"/>
        <c:axId val="0"/>
      </c:bar3DChart>
      <c:catAx>
        <c:axId val="103578240"/>
        <c:scaling>
          <c:orientation val="minMax"/>
        </c:scaling>
        <c:delete val="0"/>
        <c:axPos val="b"/>
        <c:majorTickMark val="out"/>
        <c:minorTickMark val="none"/>
        <c:tickLblPos val="nextTo"/>
        <c:crossAx val="103592320"/>
        <c:crosses val="autoZero"/>
        <c:auto val="1"/>
        <c:lblAlgn val="ctr"/>
        <c:lblOffset val="100"/>
        <c:noMultiLvlLbl val="0"/>
      </c:catAx>
      <c:valAx>
        <c:axId val="1035923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35782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324506298549245"/>
          <c:y val="7.6905658929108292E-2"/>
          <c:w val="0.32653589741888833"/>
          <c:h val="0.22880444168686875"/>
        </c:manualLayout>
      </c:layout>
      <c:overlay val="0"/>
      <c:txPr>
        <a:bodyPr/>
        <a:lstStyle/>
        <a:p>
          <a:pPr>
            <a:defRPr sz="1100" b="1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Медианы концентраций СРБ в группах,мг/л</c:v>
          </c:tx>
          <c:invertIfNegative val="0"/>
          <c:dLbls>
            <c:dLbl>
              <c:idx val="0"/>
              <c:layout>
                <c:manualLayout>
                  <c:x val="5.5555555555555558E-3"/>
                  <c:y val="-1.3888888888888805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3333333333333332E-3"/>
                  <c:y val="-2.7777777777777776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27,3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1111111111111162E-2"/>
                  <c:y val="-1.3888888888888888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69,7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6666666666666666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145,7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Лист1!$A$1:$A$4</c:f>
              <c:numCache>
                <c:formatCode>General</c:formatCode>
                <c:ptCount val="4"/>
                <c:pt idx="0">
                  <c:v>3</c:v>
                </c:pt>
                <c:pt idx="1">
                  <c:v>27.3</c:v>
                </c:pt>
                <c:pt idx="2">
                  <c:v>69.7</c:v>
                </c:pt>
                <c:pt idx="3">
                  <c:v>145.69999999999999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4215680"/>
        <c:axId val="104217216"/>
        <c:axId val="0"/>
      </c:bar3DChart>
      <c:catAx>
        <c:axId val="104215680"/>
        <c:scaling>
          <c:orientation val="minMax"/>
        </c:scaling>
        <c:delete val="0"/>
        <c:axPos val="b"/>
        <c:majorTickMark val="out"/>
        <c:minorTickMark val="none"/>
        <c:tickLblPos val="nextTo"/>
        <c:crossAx val="104217216"/>
        <c:crosses val="autoZero"/>
        <c:auto val="1"/>
        <c:lblAlgn val="ctr"/>
        <c:lblOffset val="100"/>
        <c:noMultiLvlLbl val="0"/>
      </c:catAx>
      <c:valAx>
        <c:axId val="1042172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42156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1081483925092295"/>
          <c:y val="0.10590551181102364"/>
          <c:w val="0.34161073796599828"/>
          <c:h val="0.19559601924759404"/>
        </c:manualLayout>
      </c:layout>
      <c:overlay val="0"/>
      <c:txPr>
        <a:bodyPr/>
        <a:lstStyle/>
        <a:p>
          <a:pPr>
            <a:defRPr sz="1100" b="1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v>ПСП, пг/мл</c:v>
          </c:tx>
          <c:cat>
            <c:numRef>
              <c:f>Лист1!$D$43:$D$51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13</c:v>
                </c:pt>
                <c:pt idx="8">
                  <c:v>14</c:v>
                </c:pt>
              </c:numCache>
            </c:numRef>
          </c:cat>
          <c:val>
            <c:numRef>
              <c:f>Лист1!$A$43:$A$51</c:f>
              <c:numCache>
                <c:formatCode>General</c:formatCode>
                <c:ptCount val="9"/>
                <c:pt idx="0">
                  <c:v>2103</c:v>
                </c:pt>
                <c:pt idx="1">
                  <c:v>1015</c:v>
                </c:pt>
                <c:pt idx="2">
                  <c:v>367</c:v>
                </c:pt>
                <c:pt idx="3">
                  <c:v>376</c:v>
                </c:pt>
                <c:pt idx="4">
                  <c:v>450</c:v>
                </c:pt>
                <c:pt idx="5">
                  <c:v>570</c:v>
                </c:pt>
                <c:pt idx="6">
                  <c:v>245</c:v>
                </c:pt>
                <c:pt idx="7">
                  <c:v>255</c:v>
                </c:pt>
                <c:pt idx="8">
                  <c:v>263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4266752"/>
        <c:axId val="103875328"/>
      </c:lineChart>
      <c:lineChart>
        <c:grouping val="standard"/>
        <c:varyColors val="0"/>
        <c:ser>
          <c:idx val="1"/>
          <c:order val="1"/>
          <c:tx>
            <c:v>ПКТ, нг/мл</c:v>
          </c:tx>
          <c:cat>
            <c:numRef>
              <c:f>Лист1!$D$43:$D$51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13</c:v>
                </c:pt>
                <c:pt idx="8">
                  <c:v>14</c:v>
                </c:pt>
              </c:numCache>
            </c:numRef>
          </c:cat>
          <c:val>
            <c:numRef>
              <c:f>Лист1!$B$43:$B$51</c:f>
              <c:numCache>
                <c:formatCode>General</c:formatCode>
                <c:ptCount val="9"/>
                <c:pt idx="0">
                  <c:v>47.69</c:v>
                </c:pt>
                <c:pt idx="1">
                  <c:v>16.010000000000002</c:v>
                </c:pt>
                <c:pt idx="2">
                  <c:v>4.7300000000000004</c:v>
                </c:pt>
                <c:pt idx="3">
                  <c:v>4.07</c:v>
                </c:pt>
                <c:pt idx="4">
                  <c:v>2.88</c:v>
                </c:pt>
                <c:pt idx="5">
                  <c:v>1.27</c:v>
                </c:pt>
                <c:pt idx="6">
                  <c:v>0.5</c:v>
                </c:pt>
                <c:pt idx="7">
                  <c:v>0.55000000000000004</c:v>
                </c:pt>
                <c:pt idx="8">
                  <c:v>0.6</c:v>
                </c:pt>
              </c:numCache>
            </c:numRef>
          </c:val>
          <c:smooth val="0"/>
        </c:ser>
        <c:ser>
          <c:idx val="2"/>
          <c:order val="2"/>
          <c:tx>
            <c:v>СРБ, мг/л</c:v>
          </c:tx>
          <c:spPr>
            <a:ln>
              <a:solidFill>
                <a:schemeClr val="accent6">
                  <a:lumMod val="75000"/>
                </a:schemeClr>
              </a:solidFill>
            </a:ln>
          </c:spPr>
          <c:marker>
            <c:spPr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c:spPr>
          </c:marker>
          <c:cat>
            <c:numRef>
              <c:f>Лист1!$D$43:$D$51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13</c:v>
                </c:pt>
                <c:pt idx="8">
                  <c:v>14</c:v>
                </c:pt>
              </c:numCache>
            </c:numRef>
          </c:cat>
          <c:val>
            <c:numRef>
              <c:f>Лист1!$C$43:$C$51</c:f>
              <c:numCache>
                <c:formatCode>General</c:formatCode>
                <c:ptCount val="9"/>
                <c:pt idx="0">
                  <c:v>72.5</c:v>
                </c:pt>
                <c:pt idx="1">
                  <c:v>68.3</c:v>
                </c:pt>
                <c:pt idx="2">
                  <c:v>63.2</c:v>
                </c:pt>
                <c:pt idx="3">
                  <c:v>60.1</c:v>
                </c:pt>
                <c:pt idx="4">
                  <c:v>55.5</c:v>
                </c:pt>
                <c:pt idx="5">
                  <c:v>34.200000000000003</c:v>
                </c:pt>
                <c:pt idx="6">
                  <c:v>78.2</c:v>
                </c:pt>
                <c:pt idx="7">
                  <c:v>27.9</c:v>
                </c:pt>
                <c:pt idx="8">
                  <c:v>37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878016"/>
        <c:axId val="103876480"/>
      </c:lineChart>
      <c:catAx>
        <c:axId val="1042667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3875328"/>
        <c:crosses val="autoZero"/>
        <c:auto val="1"/>
        <c:lblAlgn val="ctr"/>
        <c:lblOffset val="100"/>
        <c:noMultiLvlLbl val="0"/>
      </c:catAx>
      <c:valAx>
        <c:axId val="1038753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4266752"/>
        <c:crosses val="autoZero"/>
        <c:crossBetween val="between"/>
      </c:valAx>
      <c:valAx>
        <c:axId val="103876480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crossAx val="103878016"/>
        <c:crosses val="max"/>
        <c:crossBetween val="between"/>
      </c:valAx>
      <c:catAx>
        <c:axId val="10387801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03876480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76699824597711286"/>
          <c:y val="3.4199759054549493E-2"/>
          <c:w val="0.19530040563111428"/>
          <c:h val="0.60203864347465041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v>ПСП, пг/мл</c:v>
          </c:tx>
          <c:cat>
            <c:numRef>
              <c:f>Лист1!$D$43:$D$51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13</c:v>
                </c:pt>
                <c:pt idx="8">
                  <c:v>14</c:v>
                </c:pt>
              </c:numCache>
            </c:numRef>
          </c:cat>
          <c:val>
            <c:numRef>
              <c:f>Лист1!$A$43:$A$51</c:f>
              <c:numCache>
                <c:formatCode>General</c:formatCode>
                <c:ptCount val="9"/>
                <c:pt idx="0">
                  <c:v>2103</c:v>
                </c:pt>
                <c:pt idx="1">
                  <c:v>1015</c:v>
                </c:pt>
                <c:pt idx="2">
                  <c:v>367</c:v>
                </c:pt>
                <c:pt idx="3">
                  <c:v>376</c:v>
                </c:pt>
                <c:pt idx="4">
                  <c:v>450</c:v>
                </c:pt>
                <c:pt idx="5">
                  <c:v>570</c:v>
                </c:pt>
                <c:pt idx="6">
                  <c:v>245</c:v>
                </c:pt>
                <c:pt idx="7">
                  <c:v>255</c:v>
                </c:pt>
                <c:pt idx="8">
                  <c:v>263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917056"/>
        <c:axId val="103918976"/>
      </c:lineChart>
      <c:lineChart>
        <c:grouping val="standard"/>
        <c:varyColors val="0"/>
        <c:ser>
          <c:idx val="1"/>
          <c:order val="1"/>
          <c:tx>
            <c:v>ПКТ, нг/мл</c:v>
          </c:tx>
          <c:cat>
            <c:numRef>
              <c:f>Лист1!$D$43:$D$51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13</c:v>
                </c:pt>
                <c:pt idx="8">
                  <c:v>14</c:v>
                </c:pt>
              </c:numCache>
            </c:numRef>
          </c:cat>
          <c:val>
            <c:numRef>
              <c:f>Лист1!$B$43:$B$51</c:f>
              <c:numCache>
                <c:formatCode>General</c:formatCode>
                <c:ptCount val="9"/>
                <c:pt idx="0">
                  <c:v>47.69</c:v>
                </c:pt>
                <c:pt idx="1">
                  <c:v>16.010000000000002</c:v>
                </c:pt>
                <c:pt idx="2">
                  <c:v>4.7300000000000004</c:v>
                </c:pt>
                <c:pt idx="3">
                  <c:v>4.07</c:v>
                </c:pt>
                <c:pt idx="4">
                  <c:v>2.88</c:v>
                </c:pt>
                <c:pt idx="5">
                  <c:v>1.27</c:v>
                </c:pt>
                <c:pt idx="6">
                  <c:v>0.5</c:v>
                </c:pt>
                <c:pt idx="7">
                  <c:v>0.55000000000000004</c:v>
                </c:pt>
                <c:pt idx="8">
                  <c:v>0.6</c:v>
                </c:pt>
              </c:numCache>
            </c:numRef>
          </c:val>
          <c:smooth val="0"/>
        </c:ser>
        <c:ser>
          <c:idx val="2"/>
          <c:order val="2"/>
          <c:tx>
            <c:v>СРБ, мг/л</c:v>
          </c:tx>
          <c:spPr>
            <a:ln>
              <a:solidFill>
                <a:schemeClr val="accent6">
                  <a:lumMod val="75000"/>
                </a:schemeClr>
              </a:solidFill>
            </a:ln>
          </c:spPr>
          <c:marker>
            <c:spPr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c:spPr>
          </c:marker>
          <c:cat>
            <c:numRef>
              <c:f>Лист1!$D$43:$D$51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13</c:v>
                </c:pt>
                <c:pt idx="8">
                  <c:v>14</c:v>
                </c:pt>
              </c:numCache>
            </c:numRef>
          </c:cat>
          <c:val>
            <c:numRef>
              <c:f>Лист1!$C$43:$C$51</c:f>
              <c:numCache>
                <c:formatCode>General</c:formatCode>
                <c:ptCount val="9"/>
                <c:pt idx="0">
                  <c:v>72.5</c:v>
                </c:pt>
                <c:pt idx="1">
                  <c:v>68.3</c:v>
                </c:pt>
                <c:pt idx="2">
                  <c:v>63.2</c:v>
                </c:pt>
                <c:pt idx="3">
                  <c:v>60.1</c:v>
                </c:pt>
                <c:pt idx="4">
                  <c:v>55.5</c:v>
                </c:pt>
                <c:pt idx="5">
                  <c:v>34.200000000000003</c:v>
                </c:pt>
                <c:pt idx="6">
                  <c:v>78.2</c:v>
                </c:pt>
                <c:pt idx="7">
                  <c:v>27.9</c:v>
                </c:pt>
                <c:pt idx="8">
                  <c:v>37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938688"/>
        <c:axId val="103937152"/>
      </c:lineChart>
      <c:catAx>
        <c:axId val="103917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3918976"/>
        <c:crosses val="autoZero"/>
        <c:auto val="1"/>
        <c:lblAlgn val="ctr"/>
        <c:lblOffset val="100"/>
        <c:noMultiLvlLbl val="0"/>
      </c:catAx>
      <c:valAx>
        <c:axId val="1039189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3917056"/>
        <c:crosses val="autoZero"/>
        <c:crossBetween val="between"/>
      </c:valAx>
      <c:valAx>
        <c:axId val="103937152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crossAx val="103938688"/>
        <c:crosses val="max"/>
        <c:crossBetween val="between"/>
      </c:valAx>
      <c:catAx>
        <c:axId val="1039386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03937152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75635956361657086"/>
          <c:y val="9.6869653791101087E-2"/>
          <c:w val="0.19530040563111428"/>
          <c:h val="0.60203864347465041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v>ПСП, мг/мл</c:v>
          </c:tx>
          <c:cat>
            <c:numRef>
              <c:f>Лист1!$R$43:$R$51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14</c:v>
                </c:pt>
              </c:numCache>
            </c:numRef>
          </c:cat>
          <c:val>
            <c:numRef>
              <c:f>Лист1!$O$43:$O$50</c:f>
              <c:numCache>
                <c:formatCode>General</c:formatCode>
                <c:ptCount val="8"/>
                <c:pt idx="0">
                  <c:v>1207</c:v>
                </c:pt>
                <c:pt idx="1">
                  <c:v>1026</c:v>
                </c:pt>
                <c:pt idx="2">
                  <c:v>1097</c:v>
                </c:pt>
                <c:pt idx="3">
                  <c:v>1247</c:v>
                </c:pt>
                <c:pt idx="4">
                  <c:v>866</c:v>
                </c:pt>
                <c:pt idx="5">
                  <c:v>732</c:v>
                </c:pt>
                <c:pt idx="6">
                  <c:v>499</c:v>
                </c:pt>
                <c:pt idx="7">
                  <c:v>296</c:v>
                </c:pt>
              </c:numCache>
            </c:numRef>
          </c:val>
          <c:smooth val="0"/>
        </c:ser>
        <c:ser>
          <c:idx val="2"/>
          <c:order val="2"/>
          <c:tx>
            <c:v>СРБ, мг/л</c:v>
          </c:tx>
          <c:spPr>
            <a:ln>
              <a:solidFill>
                <a:schemeClr val="accent6">
                  <a:lumMod val="75000"/>
                </a:schemeClr>
              </a:solidFill>
            </a:ln>
          </c:spPr>
          <c:marker>
            <c:spPr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c:spPr>
          </c:marker>
          <c:cat>
            <c:numRef>
              <c:f>Лист1!$R$43:$R$51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14</c:v>
                </c:pt>
              </c:numCache>
            </c:numRef>
          </c:cat>
          <c:val>
            <c:numRef>
              <c:f>Лист1!$Q$43:$Q$50</c:f>
              <c:numCache>
                <c:formatCode>General</c:formatCode>
                <c:ptCount val="8"/>
                <c:pt idx="0">
                  <c:v>62.1</c:v>
                </c:pt>
                <c:pt idx="1">
                  <c:v>46.6</c:v>
                </c:pt>
                <c:pt idx="2">
                  <c:v>37.299999999999997</c:v>
                </c:pt>
                <c:pt idx="3">
                  <c:v>26.4</c:v>
                </c:pt>
                <c:pt idx="4">
                  <c:v>9.5</c:v>
                </c:pt>
                <c:pt idx="5">
                  <c:v>12.3</c:v>
                </c:pt>
                <c:pt idx="6">
                  <c:v>31</c:v>
                </c:pt>
                <c:pt idx="7">
                  <c:v>25.4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4293504"/>
        <c:axId val="104295040"/>
      </c:lineChart>
      <c:lineChart>
        <c:grouping val="standard"/>
        <c:varyColors val="0"/>
        <c:ser>
          <c:idx val="1"/>
          <c:order val="1"/>
          <c:tx>
            <c:v>ПКТ, нг/мл</c:v>
          </c:tx>
          <c:cat>
            <c:numRef>
              <c:f>Лист1!$R$43:$R$51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14</c:v>
                </c:pt>
              </c:numCache>
            </c:numRef>
          </c:cat>
          <c:val>
            <c:numRef>
              <c:f>Лист1!$P$43:$P$50</c:f>
              <c:numCache>
                <c:formatCode>General</c:formatCode>
                <c:ptCount val="8"/>
                <c:pt idx="0">
                  <c:v>3</c:v>
                </c:pt>
                <c:pt idx="1">
                  <c:v>2</c:v>
                </c:pt>
                <c:pt idx="2">
                  <c:v>0.89</c:v>
                </c:pt>
                <c:pt idx="3">
                  <c:v>0.5</c:v>
                </c:pt>
                <c:pt idx="4">
                  <c:v>0.52</c:v>
                </c:pt>
                <c:pt idx="5">
                  <c:v>0.35</c:v>
                </c:pt>
                <c:pt idx="6">
                  <c:v>0.32</c:v>
                </c:pt>
                <c:pt idx="7">
                  <c:v>0.21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4310656"/>
        <c:axId val="104309120"/>
      </c:lineChart>
      <c:catAx>
        <c:axId val="104293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4295040"/>
        <c:crosses val="autoZero"/>
        <c:auto val="1"/>
        <c:lblAlgn val="ctr"/>
        <c:lblOffset val="100"/>
        <c:noMultiLvlLbl val="0"/>
      </c:catAx>
      <c:valAx>
        <c:axId val="1042950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4293504"/>
        <c:crosses val="autoZero"/>
        <c:crossBetween val="between"/>
      </c:valAx>
      <c:valAx>
        <c:axId val="104309120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crossAx val="104310656"/>
        <c:crosses val="max"/>
        <c:crossBetween val="between"/>
      </c:valAx>
      <c:catAx>
        <c:axId val="10431065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04309120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7521987692714881"/>
          <c:y val="3.4882303050338584E-2"/>
          <c:w val="0.21979002624671917"/>
          <c:h val="0.23336126609238539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v>ПСП, мг/мл</c:v>
          </c:tx>
          <c:cat>
            <c:numRef>
              <c:f>Лист1!$R$43:$R$51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14</c:v>
                </c:pt>
              </c:numCache>
            </c:numRef>
          </c:cat>
          <c:val>
            <c:numRef>
              <c:f>Лист1!$O$43:$O$50</c:f>
              <c:numCache>
                <c:formatCode>General</c:formatCode>
                <c:ptCount val="8"/>
                <c:pt idx="0">
                  <c:v>1207</c:v>
                </c:pt>
                <c:pt idx="1">
                  <c:v>1026</c:v>
                </c:pt>
                <c:pt idx="2">
                  <c:v>1097</c:v>
                </c:pt>
                <c:pt idx="3">
                  <c:v>1247</c:v>
                </c:pt>
                <c:pt idx="4">
                  <c:v>866</c:v>
                </c:pt>
                <c:pt idx="5">
                  <c:v>732</c:v>
                </c:pt>
                <c:pt idx="6">
                  <c:v>499</c:v>
                </c:pt>
                <c:pt idx="7">
                  <c:v>296</c:v>
                </c:pt>
              </c:numCache>
            </c:numRef>
          </c:val>
          <c:smooth val="0"/>
        </c:ser>
        <c:ser>
          <c:idx val="2"/>
          <c:order val="2"/>
          <c:tx>
            <c:v>СРБ, мг/л</c:v>
          </c:tx>
          <c:spPr>
            <a:ln>
              <a:solidFill>
                <a:schemeClr val="accent6">
                  <a:lumMod val="75000"/>
                </a:schemeClr>
              </a:solidFill>
            </a:ln>
          </c:spPr>
          <c:marker>
            <c:spPr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c:spPr>
          </c:marker>
          <c:cat>
            <c:numRef>
              <c:f>Лист1!$R$43:$R$51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14</c:v>
                </c:pt>
              </c:numCache>
            </c:numRef>
          </c:cat>
          <c:val>
            <c:numRef>
              <c:f>Лист1!$Q$43:$Q$50</c:f>
              <c:numCache>
                <c:formatCode>General</c:formatCode>
                <c:ptCount val="8"/>
                <c:pt idx="0">
                  <c:v>62.1</c:v>
                </c:pt>
                <c:pt idx="1">
                  <c:v>46.6</c:v>
                </c:pt>
                <c:pt idx="2">
                  <c:v>37.299999999999997</c:v>
                </c:pt>
                <c:pt idx="3">
                  <c:v>26.4</c:v>
                </c:pt>
                <c:pt idx="4">
                  <c:v>9.5</c:v>
                </c:pt>
                <c:pt idx="5">
                  <c:v>12.3</c:v>
                </c:pt>
                <c:pt idx="6">
                  <c:v>31</c:v>
                </c:pt>
                <c:pt idx="7">
                  <c:v>25.4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4321408"/>
        <c:axId val="104322944"/>
      </c:lineChart>
      <c:lineChart>
        <c:grouping val="standard"/>
        <c:varyColors val="0"/>
        <c:ser>
          <c:idx val="1"/>
          <c:order val="1"/>
          <c:tx>
            <c:v>ПКТ, нг/мл</c:v>
          </c:tx>
          <c:cat>
            <c:numRef>
              <c:f>Лист1!$R$43:$R$51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14</c:v>
                </c:pt>
              </c:numCache>
            </c:numRef>
          </c:cat>
          <c:val>
            <c:numRef>
              <c:f>Лист1!$P$43:$P$50</c:f>
              <c:numCache>
                <c:formatCode>General</c:formatCode>
                <c:ptCount val="8"/>
                <c:pt idx="0">
                  <c:v>3</c:v>
                </c:pt>
                <c:pt idx="1">
                  <c:v>2</c:v>
                </c:pt>
                <c:pt idx="2">
                  <c:v>0.89</c:v>
                </c:pt>
                <c:pt idx="3">
                  <c:v>0.5</c:v>
                </c:pt>
                <c:pt idx="4">
                  <c:v>0.52</c:v>
                </c:pt>
                <c:pt idx="5">
                  <c:v>0.35</c:v>
                </c:pt>
                <c:pt idx="6">
                  <c:v>0.32</c:v>
                </c:pt>
                <c:pt idx="7">
                  <c:v>0.21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9974656"/>
        <c:axId val="104324480"/>
      </c:lineChart>
      <c:catAx>
        <c:axId val="104321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4322944"/>
        <c:crosses val="autoZero"/>
        <c:auto val="1"/>
        <c:lblAlgn val="ctr"/>
        <c:lblOffset val="100"/>
        <c:noMultiLvlLbl val="0"/>
      </c:catAx>
      <c:valAx>
        <c:axId val="1043229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4321408"/>
        <c:crosses val="autoZero"/>
        <c:crossBetween val="between"/>
      </c:valAx>
      <c:valAx>
        <c:axId val="104324480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crossAx val="109974656"/>
        <c:crosses val="max"/>
        <c:crossBetween val="between"/>
      </c:valAx>
      <c:catAx>
        <c:axId val="10997465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04324480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75904947831934233"/>
          <c:y val="5.2237581300701857E-2"/>
          <c:w val="0.21615713325090563"/>
          <c:h val="0.23554604806109108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v>ПСП, пг/мл</c:v>
          </c:tx>
          <c:cat>
            <c:numRef>
              <c:f>Лист1!$AG$43:$AG$61</c:f>
              <c:numCache>
                <c:formatCode>General</c:formatCode>
                <c:ptCount val="1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16</c:v>
                </c:pt>
                <c:pt idx="11">
                  <c:v>17</c:v>
                </c:pt>
                <c:pt idx="12">
                  <c:v>18</c:v>
                </c:pt>
                <c:pt idx="13">
                  <c:v>19</c:v>
                </c:pt>
                <c:pt idx="14">
                  <c:v>20</c:v>
                </c:pt>
                <c:pt idx="15">
                  <c:v>23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</c:numCache>
            </c:numRef>
          </c:cat>
          <c:val>
            <c:numRef>
              <c:f>Лист1!$AD$43:$AD$61</c:f>
              <c:numCache>
                <c:formatCode>[$-419]General</c:formatCode>
                <c:ptCount val="19"/>
                <c:pt idx="0">
                  <c:v>1994</c:v>
                </c:pt>
                <c:pt idx="1">
                  <c:v>2491</c:v>
                </c:pt>
                <c:pt idx="2">
                  <c:v>1255</c:v>
                </c:pt>
                <c:pt idx="3">
                  <c:v>1323</c:v>
                </c:pt>
                <c:pt idx="4">
                  <c:v>2277</c:v>
                </c:pt>
                <c:pt idx="5">
                  <c:v>2969</c:v>
                </c:pt>
                <c:pt idx="6">
                  <c:v>3268</c:v>
                </c:pt>
                <c:pt idx="7">
                  <c:v>2220</c:v>
                </c:pt>
                <c:pt idx="8">
                  <c:v>2567</c:v>
                </c:pt>
                <c:pt idx="9">
                  <c:v>2272</c:v>
                </c:pt>
                <c:pt idx="10">
                  <c:v>1759</c:v>
                </c:pt>
                <c:pt idx="11">
                  <c:v>2975</c:v>
                </c:pt>
                <c:pt idx="12">
                  <c:v>4418</c:v>
                </c:pt>
                <c:pt idx="13">
                  <c:v>7091</c:v>
                </c:pt>
                <c:pt idx="14">
                  <c:v>5988</c:v>
                </c:pt>
                <c:pt idx="15">
                  <c:v>7106</c:v>
                </c:pt>
                <c:pt idx="16">
                  <c:v>8671</c:v>
                </c:pt>
                <c:pt idx="17">
                  <c:v>11075</c:v>
                </c:pt>
                <c:pt idx="18">
                  <c:v>12924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0026752"/>
        <c:axId val="110028672"/>
      </c:lineChart>
      <c:lineChart>
        <c:grouping val="standard"/>
        <c:varyColors val="0"/>
        <c:ser>
          <c:idx val="1"/>
          <c:order val="1"/>
          <c:tx>
            <c:v>ПКТ, нг/мл</c:v>
          </c:tx>
          <c:cat>
            <c:numRef>
              <c:f>Лист1!$AG$43:$AG$61</c:f>
              <c:numCache>
                <c:formatCode>General</c:formatCode>
                <c:ptCount val="1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16</c:v>
                </c:pt>
                <c:pt idx="11">
                  <c:v>17</c:v>
                </c:pt>
                <c:pt idx="12">
                  <c:v>18</c:v>
                </c:pt>
                <c:pt idx="13">
                  <c:v>19</c:v>
                </c:pt>
                <c:pt idx="14">
                  <c:v>20</c:v>
                </c:pt>
                <c:pt idx="15">
                  <c:v>23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</c:numCache>
            </c:numRef>
          </c:cat>
          <c:val>
            <c:numRef>
              <c:f>Лист1!$AE$43:$AE$61</c:f>
              <c:numCache>
                <c:formatCode>[$-419]General</c:formatCode>
                <c:ptCount val="19"/>
                <c:pt idx="0">
                  <c:v>0.17</c:v>
                </c:pt>
                <c:pt idx="1">
                  <c:v>3.6</c:v>
                </c:pt>
                <c:pt idx="2">
                  <c:v>5.26</c:v>
                </c:pt>
                <c:pt idx="3">
                  <c:v>11.06</c:v>
                </c:pt>
                <c:pt idx="4">
                  <c:v>1.04</c:v>
                </c:pt>
                <c:pt idx="5">
                  <c:v>1.44</c:v>
                </c:pt>
                <c:pt idx="6" formatCode="General">
                  <c:v>4.66</c:v>
                </c:pt>
                <c:pt idx="7" formatCode="General">
                  <c:v>5.12</c:v>
                </c:pt>
                <c:pt idx="8" formatCode="General">
                  <c:v>8.94</c:v>
                </c:pt>
                <c:pt idx="9" formatCode="General">
                  <c:v>11.07</c:v>
                </c:pt>
                <c:pt idx="10" formatCode="General">
                  <c:v>12.06</c:v>
                </c:pt>
                <c:pt idx="11" formatCode="General">
                  <c:v>16.05</c:v>
                </c:pt>
                <c:pt idx="12" formatCode="General">
                  <c:v>17.8</c:v>
                </c:pt>
                <c:pt idx="13" formatCode="General">
                  <c:v>19.3</c:v>
                </c:pt>
                <c:pt idx="14" formatCode="General">
                  <c:v>22.1</c:v>
                </c:pt>
                <c:pt idx="15" formatCode="General">
                  <c:v>24.51</c:v>
                </c:pt>
                <c:pt idx="16" formatCode="General">
                  <c:v>28.3</c:v>
                </c:pt>
                <c:pt idx="17" formatCode="General">
                  <c:v>32.1</c:v>
                </c:pt>
                <c:pt idx="18" formatCode="General">
                  <c:v>35.6</c:v>
                </c:pt>
              </c:numCache>
            </c:numRef>
          </c:val>
          <c:smooth val="0"/>
        </c:ser>
        <c:ser>
          <c:idx val="2"/>
          <c:order val="2"/>
          <c:tx>
            <c:v>СРБ, мг/л</c:v>
          </c:tx>
          <c:spPr>
            <a:ln>
              <a:solidFill>
                <a:schemeClr val="accent6">
                  <a:lumMod val="75000"/>
                </a:schemeClr>
              </a:solidFill>
            </a:ln>
          </c:spPr>
          <c:marker>
            <c:spPr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c:spPr>
          </c:marker>
          <c:val>
            <c:numRef>
              <c:f>Лист1!$AF$43:$AF$61</c:f>
              <c:numCache>
                <c:formatCode>[$-419]General</c:formatCode>
                <c:ptCount val="19"/>
                <c:pt idx="0">
                  <c:v>20.399999999999999</c:v>
                </c:pt>
                <c:pt idx="1">
                  <c:v>19</c:v>
                </c:pt>
                <c:pt idx="2">
                  <c:v>10.5</c:v>
                </c:pt>
                <c:pt idx="3">
                  <c:v>12.6</c:v>
                </c:pt>
                <c:pt idx="4">
                  <c:v>9.6999999999999993</c:v>
                </c:pt>
                <c:pt idx="5">
                  <c:v>11.8</c:v>
                </c:pt>
                <c:pt idx="6">
                  <c:v>8.8000000000000007</c:v>
                </c:pt>
                <c:pt idx="7">
                  <c:v>23.5</c:v>
                </c:pt>
                <c:pt idx="8">
                  <c:v>50.9</c:v>
                </c:pt>
                <c:pt idx="9">
                  <c:v>40.1</c:v>
                </c:pt>
                <c:pt idx="10">
                  <c:v>38</c:v>
                </c:pt>
                <c:pt idx="11">
                  <c:v>36</c:v>
                </c:pt>
                <c:pt idx="12">
                  <c:v>35.4</c:v>
                </c:pt>
                <c:pt idx="13">
                  <c:v>29.2</c:v>
                </c:pt>
                <c:pt idx="14">
                  <c:v>52.1</c:v>
                </c:pt>
                <c:pt idx="15">
                  <c:v>49.2</c:v>
                </c:pt>
                <c:pt idx="16">
                  <c:v>46.9</c:v>
                </c:pt>
                <c:pt idx="17">
                  <c:v>46.2</c:v>
                </c:pt>
                <c:pt idx="18">
                  <c:v>45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0032000"/>
        <c:axId val="110030208"/>
      </c:lineChart>
      <c:catAx>
        <c:axId val="1100267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0028672"/>
        <c:crosses val="autoZero"/>
        <c:auto val="1"/>
        <c:lblAlgn val="ctr"/>
        <c:lblOffset val="100"/>
        <c:noMultiLvlLbl val="0"/>
      </c:catAx>
      <c:valAx>
        <c:axId val="110028672"/>
        <c:scaling>
          <c:orientation val="minMax"/>
        </c:scaling>
        <c:delete val="0"/>
        <c:axPos val="l"/>
        <c:majorGridlines/>
        <c:numFmt formatCode="[$-419]General" sourceLinked="1"/>
        <c:majorTickMark val="out"/>
        <c:minorTickMark val="none"/>
        <c:tickLblPos val="nextTo"/>
        <c:crossAx val="110026752"/>
        <c:crosses val="autoZero"/>
        <c:crossBetween val="between"/>
      </c:valAx>
      <c:valAx>
        <c:axId val="110030208"/>
        <c:scaling>
          <c:orientation val="minMax"/>
        </c:scaling>
        <c:delete val="0"/>
        <c:axPos val="r"/>
        <c:numFmt formatCode="[$-419]General" sourceLinked="1"/>
        <c:majorTickMark val="out"/>
        <c:minorTickMark val="none"/>
        <c:tickLblPos val="nextTo"/>
        <c:crossAx val="110032000"/>
        <c:crosses val="max"/>
        <c:crossBetween val="between"/>
      </c:valAx>
      <c:catAx>
        <c:axId val="1100320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10030208"/>
        <c:crosses val="autoZero"/>
        <c:auto val="1"/>
        <c:lblAlgn val="ctr"/>
        <c:lblOffset val="100"/>
        <c:noMultiLvlLbl val="0"/>
      </c:cat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0B32D2-B709-4B8D-AD82-AE8AA36A7E4B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993026-39C0-4C89-801D-6DB2901CB4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6018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993026-39C0-4C89-801D-6DB2901CB4B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80745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993026-39C0-4C89-801D-6DB2901CB4B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4971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F743"/>
            </a:gs>
            <a:gs pos="50000">
              <a:srgbClr val="AEE169"/>
            </a:gs>
            <a:gs pos="100000">
              <a:srgbClr val="FFFF00">
                <a:alpha val="30196"/>
              </a:srgb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60648"/>
            <a:ext cx="8136904" cy="3240360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>Диагностические уровни биомаркеров сепсиса у детей 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ru-RU" sz="4000" b="1" dirty="0" smtClean="0"/>
              <a:t>с онкологическими </a:t>
            </a:r>
            <a:r>
              <a:rPr lang="ru-RU" sz="4000" b="1" dirty="0"/>
              <a:t>з</a:t>
            </a:r>
            <a:r>
              <a:rPr lang="ru-RU" sz="4000" b="1" dirty="0" smtClean="0"/>
              <a:t>аболеваниями</a:t>
            </a:r>
            <a:endParaRPr lang="ru-RU" sz="40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307951" y="648866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smtClean="0"/>
              <a:t>Москва, 2022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6605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"/>
            <a:ext cx="7772400" cy="1052736"/>
          </a:xfrm>
        </p:spPr>
        <p:txBody>
          <a:bodyPr>
            <a:normAutofit/>
          </a:bodyPr>
          <a:lstStyle/>
          <a:p>
            <a:r>
              <a:rPr lang="ru-RU" sz="4000" b="1" dirty="0"/>
              <a:t>Результаты исследования</a:t>
            </a:r>
            <a:endParaRPr lang="ru-RU" sz="4000" dirty="0"/>
          </a:p>
        </p:txBody>
      </p:sp>
      <p:pic>
        <p:nvPicPr>
          <p:cNvPr id="6" name="Рисунок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41" y="1326863"/>
            <a:ext cx="2947888" cy="2404072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1529" y="1326863"/>
            <a:ext cx="2980631" cy="240407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326863"/>
            <a:ext cx="3048619" cy="2404072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Рисунок 8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41" y="3730935"/>
            <a:ext cx="2931914" cy="241953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8339860"/>
              </p:ext>
            </p:extLst>
          </p:nvPr>
        </p:nvGraphicFramePr>
        <p:xfrm>
          <a:off x="3031528" y="3745769"/>
          <a:ext cx="6029252" cy="2408381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1252440"/>
                <a:gridCol w="1264496"/>
                <a:gridCol w="1060029"/>
                <a:gridCol w="751305"/>
                <a:gridCol w="850491"/>
                <a:gridCol w="850491"/>
              </a:tblGrid>
              <a:tr h="486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Показатель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Разделяемые группы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</a:rPr>
                        <a:t>Cut-off, </a:t>
                      </a:r>
                      <a:r>
                        <a:rPr lang="ru-RU" sz="1100" b="1" dirty="0" smtClean="0">
                          <a:effectLst/>
                        </a:rPr>
                        <a:t>нг/мл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</a:rPr>
                        <a:t>Se, %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err="1" smtClean="0">
                          <a:effectLst/>
                        </a:rPr>
                        <a:t>Sp</a:t>
                      </a:r>
                      <a:r>
                        <a:rPr lang="en-US" sz="1100" b="1" dirty="0" smtClean="0">
                          <a:effectLst/>
                        </a:rPr>
                        <a:t>,</a:t>
                      </a:r>
                      <a:r>
                        <a:rPr lang="en-US" sz="1100" b="1" baseline="0" dirty="0" smtClean="0">
                          <a:effectLst/>
                        </a:rPr>
                        <a:t> </a:t>
                      </a:r>
                      <a:r>
                        <a:rPr lang="en-US" sz="1100" b="1" dirty="0" smtClean="0">
                          <a:effectLst/>
                        </a:rPr>
                        <a:t>%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</a:rPr>
                        <a:t>AUC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4679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Прокальцитонин, </a:t>
                      </a:r>
                      <a:r>
                        <a:rPr lang="ru-RU" sz="1100" b="1" dirty="0">
                          <a:effectLst/>
                        </a:rPr>
                        <a:t>нг/мл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Отсутствие осложнений / </a:t>
                      </a:r>
                      <a:r>
                        <a:rPr lang="ru-RU" sz="1100" b="1" dirty="0" smtClean="0">
                          <a:effectLst/>
                        </a:rPr>
                        <a:t>ССВР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0,23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70,7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76,5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0,814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963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Отсутствие осложнений / сепсис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0,48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81,1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88,2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0,927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92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ССВР </a:t>
                      </a:r>
                      <a:r>
                        <a:rPr lang="ru-RU" sz="1100" b="1" dirty="0">
                          <a:effectLst/>
                        </a:rPr>
                        <a:t>/ сепсис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0,51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75,8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67,9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0,769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84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Сепсис / септический шок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3,9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77,1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77,9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0,811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9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2523"/>
            <a:ext cx="9144000" cy="958205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Сравнение уровней </a:t>
            </a:r>
            <a:r>
              <a:rPr lang="ru-RU" sz="3200" b="1" dirty="0" err="1" smtClean="0"/>
              <a:t>пресепсина</a:t>
            </a:r>
            <a:r>
              <a:rPr lang="ru-RU" sz="3200" b="1" dirty="0" smtClean="0"/>
              <a:t> и </a:t>
            </a:r>
            <a:r>
              <a:rPr lang="ru-RU" sz="3200" b="1" dirty="0" err="1" smtClean="0"/>
              <a:t>прокальцитонина</a:t>
            </a:r>
            <a:r>
              <a:rPr lang="ru-RU" sz="3200" b="1" dirty="0" smtClean="0"/>
              <a:t> по результатам </a:t>
            </a:r>
            <a:r>
              <a:rPr lang="en-US" sz="3200" b="1" dirty="0" smtClean="0"/>
              <a:t>ROC</a:t>
            </a:r>
            <a:r>
              <a:rPr lang="ru-RU" sz="3200" b="1" dirty="0" smtClean="0"/>
              <a:t>-анализа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8856984" cy="5805264"/>
          </a:xfrm>
        </p:spPr>
        <p:txBody>
          <a:bodyPr>
            <a:normAutofit fontScale="32500" lnSpcReduction="20000"/>
          </a:bodyPr>
          <a:lstStyle/>
          <a:p>
            <a:r>
              <a:rPr lang="ru-RU" sz="4500" dirty="0" smtClean="0"/>
              <a:t>Выявлено </a:t>
            </a:r>
            <a:r>
              <a:rPr lang="ru-RU" sz="4500" dirty="0"/>
              <a:t>пересечение значений </a:t>
            </a:r>
            <a:r>
              <a:rPr lang="ru-RU" sz="4500" dirty="0" smtClean="0"/>
              <a:t>прокальцитонина в </a:t>
            </a:r>
            <a:r>
              <a:rPr lang="ru-RU" sz="4500" dirty="0"/>
              <a:t>группах, что затруднило их разделение. К тому же уровень биомаркера зачастую находился в т.н. «серой зоне» – от 0,5 до 2,0 нг/мл, что также затрудняло однозначную интерпретацию полученных результатов и требовало повторного анализа</a:t>
            </a:r>
            <a:r>
              <a:rPr lang="ru-RU" sz="4500" dirty="0" smtClean="0"/>
              <a:t>.</a:t>
            </a:r>
            <a:endParaRPr lang="en-US" sz="4500" dirty="0" smtClean="0"/>
          </a:p>
          <a:p>
            <a:pPr marL="0" indent="0">
              <a:buNone/>
            </a:pPr>
            <a:endParaRPr lang="ru-RU" sz="2200" dirty="0" smtClean="0"/>
          </a:p>
          <a:p>
            <a:endParaRPr lang="ru-RU" sz="2200" dirty="0"/>
          </a:p>
          <a:p>
            <a:endParaRPr lang="ru-RU" sz="2200" dirty="0" smtClean="0"/>
          </a:p>
          <a:p>
            <a:endParaRPr lang="ru-RU" sz="2200" dirty="0"/>
          </a:p>
          <a:p>
            <a:endParaRPr lang="ru-RU" sz="2200" dirty="0" smtClean="0"/>
          </a:p>
          <a:p>
            <a:endParaRPr lang="ru-RU" sz="2200" dirty="0"/>
          </a:p>
          <a:p>
            <a:endParaRPr lang="ru-RU" sz="2200" dirty="0" smtClean="0"/>
          </a:p>
          <a:p>
            <a:endParaRPr lang="ru-RU" sz="2200" dirty="0"/>
          </a:p>
          <a:p>
            <a:endParaRPr lang="ru-RU" sz="2200" dirty="0" smtClean="0"/>
          </a:p>
          <a:p>
            <a:endParaRPr lang="ru-RU" sz="2200" dirty="0"/>
          </a:p>
          <a:p>
            <a:endParaRPr lang="ru-RU" sz="2200" dirty="0"/>
          </a:p>
          <a:p>
            <a:endParaRPr lang="ru-RU" sz="2200" dirty="0" smtClean="0"/>
          </a:p>
          <a:p>
            <a:endParaRPr lang="ru-RU" sz="2200" dirty="0"/>
          </a:p>
          <a:p>
            <a:endParaRPr lang="ru-RU" sz="2200" dirty="0" smtClean="0"/>
          </a:p>
          <a:p>
            <a:endParaRPr lang="ru-RU" sz="2200" dirty="0"/>
          </a:p>
          <a:p>
            <a:endParaRPr lang="ru-RU" sz="2200" dirty="0" smtClean="0"/>
          </a:p>
          <a:p>
            <a:endParaRPr lang="ru-RU" sz="2200" dirty="0"/>
          </a:p>
          <a:p>
            <a:endParaRPr lang="ru-RU" sz="2200" dirty="0" smtClean="0"/>
          </a:p>
          <a:p>
            <a:endParaRPr lang="ru-RU" sz="2200" dirty="0"/>
          </a:p>
          <a:p>
            <a:endParaRPr lang="ru-RU" sz="2200" dirty="0" smtClean="0"/>
          </a:p>
          <a:p>
            <a:endParaRPr lang="ru-RU" sz="2200" dirty="0"/>
          </a:p>
          <a:p>
            <a:endParaRPr lang="ru-RU" sz="2200" dirty="0" smtClean="0"/>
          </a:p>
          <a:p>
            <a:endParaRPr lang="ru-RU" sz="2200" dirty="0" smtClean="0"/>
          </a:p>
          <a:p>
            <a:pPr marL="0" indent="0">
              <a:buNone/>
            </a:pPr>
            <a:endParaRPr lang="ru-RU" sz="2200" dirty="0" smtClean="0"/>
          </a:p>
          <a:p>
            <a:endParaRPr lang="ru-RU" sz="2200" dirty="0"/>
          </a:p>
          <a:p>
            <a:pPr algn="just"/>
            <a:endParaRPr lang="en-US" sz="4500" dirty="0" smtClean="0"/>
          </a:p>
          <a:p>
            <a:pPr algn="just"/>
            <a:r>
              <a:rPr lang="ru-RU" sz="4500" dirty="0" err="1" smtClean="0"/>
              <a:t>Прокальцитонин</a:t>
            </a:r>
            <a:r>
              <a:rPr lang="ru-RU" sz="4500" dirty="0" smtClean="0"/>
              <a:t>, как и </a:t>
            </a:r>
            <a:r>
              <a:rPr lang="ru-RU" sz="4500" dirty="0" err="1" smtClean="0"/>
              <a:t>пресепсин</a:t>
            </a:r>
            <a:r>
              <a:rPr lang="ru-RU" sz="4500" dirty="0" smtClean="0"/>
              <a:t> позволял дифференцировать все 4 группы пациентов, хотя показатель </a:t>
            </a:r>
            <a:r>
              <a:rPr lang="en-US" sz="4500" dirty="0" smtClean="0"/>
              <a:t>AUC</a:t>
            </a:r>
            <a:r>
              <a:rPr lang="ru-RU" sz="4500" baseline="-25000" dirty="0" smtClean="0"/>
              <a:t>ПКТ</a:t>
            </a:r>
            <a:r>
              <a:rPr lang="ru-RU" sz="4500" dirty="0" smtClean="0"/>
              <a:t> был меньше, чем </a:t>
            </a:r>
            <a:r>
              <a:rPr lang="en-US" sz="4500" dirty="0" smtClean="0"/>
              <a:t>AUC</a:t>
            </a:r>
            <a:r>
              <a:rPr lang="ru-RU" sz="4500" baseline="-25000" dirty="0" smtClean="0"/>
              <a:t>ПСП</a:t>
            </a:r>
            <a:r>
              <a:rPr lang="ru-RU" sz="4500" dirty="0" smtClean="0"/>
              <a:t>.</a:t>
            </a:r>
          </a:p>
          <a:p>
            <a:pPr algn="just"/>
            <a:endParaRPr lang="ru-RU" sz="2200" dirty="0" smtClean="0"/>
          </a:p>
          <a:p>
            <a:pPr algn="just"/>
            <a:endParaRPr lang="ru-RU" sz="2200" dirty="0" smtClean="0"/>
          </a:p>
          <a:p>
            <a:pPr algn="just"/>
            <a:r>
              <a:rPr lang="ru-RU" sz="4500" dirty="0" smtClean="0"/>
              <a:t>При разделении групп больных с сепсисом (3-я группа) и СШ (4-я группа) оптимальное пороговое значение прокальцитонина составило 3,9 нг/мл, а при значениях маркера выше 4 нг/мл у пациентов возможен СШ (чувствительность 77,1% и специфичность 77,9%), что отличается от ранее установленных норм (более 10 нг/мл для СШ)</a:t>
            </a:r>
            <a:r>
              <a:rPr lang="ru-RU" sz="4500" baseline="30000" dirty="0" smtClean="0"/>
              <a:t>[</a:t>
            </a:r>
            <a:r>
              <a:rPr lang="ru-RU" sz="4500" baseline="30000" dirty="0"/>
              <a:t>2</a:t>
            </a:r>
            <a:r>
              <a:rPr lang="ru-RU" sz="4500" baseline="30000" dirty="0" smtClean="0"/>
              <a:t>, 3]</a:t>
            </a:r>
            <a:r>
              <a:rPr lang="ru-RU" sz="4500" dirty="0" smtClean="0"/>
              <a:t>.</a:t>
            </a:r>
            <a:endParaRPr lang="en-US" sz="4500" dirty="0" smtClean="0"/>
          </a:p>
          <a:p>
            <a:pPr algn="just"/>
            <a:endParaRPr lang="ru-RU" sz="5000" baseline="30000" dirty="0"/>
          </a:p>
          <a:p>
            <a:pPr marL="0" indent="0" algn="just">
              <a:buNone/>
            </a:pPr>
            <a:endParaRPr lang="en-US" sz="2400" baseline="30000" dirty="0" smtClean="0"/>
          </a:p>
          <a:p>
            <a:pPr marL="0" indent="0" algn="just">
              <a:buNone/>
            </a:pPr>
            <a:endParaRPr lang="ru-RU" sz="2400" baseline="30000" dirty="0"/>
          </a:p>
          <a:p>
            <a:pPr marL="0" lvl="0" indent="0" algn="just">
              <a:buNone/>
            </a:pPr>
            <a:r>
              <a:rPr lang="ru-RU" sz="3100" dirty="0"/>
              <a:t>2</a:t>
            </a:r>
            <a:r>
              <a:rPr lang="ru-RU" sz="3100" dirty="0" smtClean="0"/>
              <a:t>. </a:t>
            </a:r>
            <a:r>
              <a:rPr lang="en-US" sz="3100" dirty="0" err="1" smtClean="0"/>
              <a:t>Samraj</a:t>
            </a:r>
            <a:r>
              <a:rPr lang="en-US" sz="3100" dirty="0" smtClean="0"/>
              <a:t> </a:t>
            </a:r>
            <a:r>
              <a:rPr lang="en-US" sz="3100" dirty="0"/>
              <a:t>R.S., </a:t>
            </a:r>
            <a:r>
              <a:rPr lang="en-US" sz="3100" dirty="0" err="1"/>
              <a:t>Zingarelli</a:t>
            </a:r>
            <a:r>
              <a:rPr lang="en-US" sz="3100" dirty="0"/>
              <a:t> B., Wong H.R. Role of biomarkers in sepsis care. </a:t>
            </a:r>
            <a:r>
              <a:rPr lang="en-US" sz="3100" i="1" dirty="0"/>
              <a:t>Shock.</a:t>
            </a:r>
            <a:r>
              <a:rPr lang="en-US" sz="3100" dirty="0"/>
              <a:t> 2013; 40(5):</a:t>
            </a:r>
            <a:r>
              <a:rPr lang="en-US" sz="3100" dirty="0" smtClean="0"/>
              <a:t>358-65.</a:t>
            </a:r>
            <a:endParaRPr lang="ru-RU" sz="3100" dirty="0"/>
          </a:p>
          <a:p>
            <a:pPr marL="0" lvl="0" indent="0" algn="just">
              <a:buNone/>
            </a:pPr>
            <a:r>
              <a:rPr lang="ru-RU" sz="3100" dirty="0"/>
              <a:t>3</a:t>
            </a:r>
            <a:r>
              <a:rPr lang="ru-RU" sz="3100" dirty="0" smtClean="0"/>
              <a:t>. </a:t>
            </a:r>
            <a:r>
              <a:rPr lang="en-US" sz="3100" dirty="0" smtClean="0"/>
              <a:t>Guan </a:t>
            </a:r>
            <a:r>
              <a:rPr lang="en-US" sz="3100" dirty="0"/>
              <a:t>J., Lin Z., Lue H. Dynamic change of </a:t>
            </a:r>
            <a:r>
              <a:rPr lang="en-US" sz="3100" dirty="0" err="1"/>
              <a:t>procalcitonin</a:t>
            </a:r>
            <a:r>
              <a:rPr lang="en-US" sz="3100" dirty="0"/>
              <a:t>, rather than concentration itself, is predictive of survival in septic shock patients when beyond 10 ng/ml. </a:t>
            </a:r>
            <a:r>
              <a:rPr lang="en-US" sz="3100" i="1" dirty="0"/>
              <a:t>Shock.</a:t>
            </a:r>
            <a:r>
              <a:rPr lang="en-US" sz="3100" dirty="0"/>
              <a:t> 2011; 36(6):570-4</a:t>
            </a:r>
            <a:r>
              <a:rPr lang="en-US" sz="3100" dirty="0" smtClean="0"/>
              <a:t>.</a:t>
            </a:r>
            <a:endParaRPr lang="ru-RU" sz="31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633" y="1916832"/>
            <a:ext cx="4122790" cy="233878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1916831"/>
            <a:ext cx="4176464" cy="2338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46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"/>
            <a:ext cx="7772400" cy="1052736"/>
          </a:xfrm>
        </p:spPr>
        <p:txBody>
          <a:bodyPr>
            <a:normAutofit/>
          </a:bodyPr>
          <a:lstStyle/>
          <a:p>
            <a:r>
              <a:rPr lang="ru-RU" sz="4000" b="1" dirty="0"/>
              <a:t>Результаты исследования</a:t>
            </a:r>
            <a:endParaRPr lang="ru-RU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81891" y="1052736"/>
            <a:ext cx="878497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Для С-реактивного белка (СРБ) выявлены статистически значимые различия уровней медиан </a:t>
            </a:r>
            <a:r>
              <a:rPr lang="ru-RU" sz="2400" dirty="0" smtClean="0"/>
              <a:t>маркера с </a:t>
            </a:r>
            <a:r>
              <a:rPr lang="ru-RU" sz="2400" dirty="0"/>
              <a:t>учетом типа опухоли для пациентов с сепсисом (3 группа) и септическим шоком (4 группа</a:t>
            </a:r>
            <a:r>
              <a:rPr lang="ru-RU" sz="2400" dirty="0" smtClean="0"/>
              <a:t>).</a:t>
            </a:r>
          </a:p>
          <a:p>
            <a:pPr algn="just"/>
            <a:r>
              <a:rPr lang="ru-RU" sz="2400" dirty="0" smtClean="0"/>
              <a:t>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/>
              <a:t>У пациентов с солидными опухолями при развитии сепсиса медиана СРБ составила 46,4 мг/л, у детей с  </a:t>
            </a:r>
            <a:r>
              <a:rPr lang="ru-RU" sz="2400" dirty="0" err="1" smtClean="0"/>
              <a:t>онкогематологическими</a:t>
            </a:r>
            <a:r>
              <a:rPr lang="ru-RU" sz="2400" dirty="0" smtClean="0"/>
              <a:t> заболеваниями  – 95,0 мг/л (</a:t>
            </a:r>
            <a:r>
              <a:rPr lang="en-US" sz="2400" dirty="0" smtClean="0"/>
              <a:t>p</a:t>
            </a:r>
            <a:r>
              <a:rPr lang="ru-RU" sz="2400" dirty="0" smtClean="0"/>
              <a:t>=0,001).</a:t>
            </a:r>
          </a:p>
          <a:p>
            <a:pPr algn="just"/>
            <a:r>
              <a:rPr lang="ru-RU" sz="2400" dirty="0" smtClean="0"/>
              <a:t>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/>
              <a:t>При </a:t>
            </a:r>
            <a:r>
              <a:rPr lang="ru-RU" sz="2400" dirty="0"/>
              <a:t>развитии септического шока у пациентов с  солидными опухолями медиана маркера составила 46,8 </a:t>
            </a:r>
            <a:r>
              <a:rPr lang="ru-RU" sz="2400" dirty="0" smtClean="0"/>
              <a:t>мг/л</a:t>
            </a:r>
            <a:r>
              <a:rPr lang="ru-RU" sz="2400" dirty="0"/>
              <a:t>, против 148,7 </a:t>
            </a:r>
            <a:r>
              <a:rPr lang="ru-RU" sz="2400" dirty="0" smtClean="0"/>
              <a:t>мг/л </a:t>
            </a:r>
            <a:r>
              <a:rPr lang="ru-RU" sz="2400" dirty="0"/>
              <a:t>в группе детей с онкогематологическими заболеваниями (</a:t>
            </a:r>
            <a:r>
              <a:rPr lang="en-US" sz="2400" dirty="0"/>
              <a:t>p</a:t>
            </a:r>
            <a:r>
              <a:rPr lang="ru-RU" sz="2400" dirty="0"/>
              <a:t>=0,0000). В связи с этим, целесообразно определять пороговые значения СРБ по отдельности для разных типов опухолей.</a:t>
            </a:r>
          </a:p>
          <a:p>
            <a:pPr algn="just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30127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"/>
            <a:ext cx="7772400" cy="836711"/>
          </a:xfrm>
        </p:spPr>
        <p:txBody>
          <a:bodyPr>
            <a:normAutofit/>
          </a:bodyPr>
          <a:lstStyle/>
          <a:p>
            <a:r>
              <a:rPr lang="ru-RU" sz="4000" b="1" dirty="0"/>
              <a:t>Результаты исследования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496" y="836712"/>
            <a:ext cx="9108504" cy="1008112"/>
          </a:xfrm>
        </p:spPr>
        <p:txBody>
          <a:bodyPr>
            <a:normAutofit fontScale="47500" lnSpcReduction="20000"/>
          </a:bodyPr>
          <a:lstStyle/>
          <a:p>
            <a:pPr marL="0" lvl="2" algn="just"/>
            <a:r>
              <a:rPr lang="ru-RU" sz="3700" dirty="0">
                <a:solidFill>
                  <a:schemeClr val="tx1"/>
                </a:solidFill>
              </a:rPr>
              <a:t>П</a:t>
            </a:r>
            <a:r>
              <a:rPr lang="ru-RU" sz="3700" dirty="0" smtClean="0">
                <a:solidFill>
                  <a:schemeClr val="tx1"/>
                </a:solidFill>
              </a:rPr>
              <a:t>ороговое </a:t>
            </a:r>
            <a:r>
              <a:rPr lang="ru-RU" sz="3700" dirty="0">
                <a:solidFill>
                  <a:schemeClr val="tx1"/>
                </a:solidFill>
              </a:rPr>
              <a:t>значение СРБ в сыворотке крови онкологических больных при сепсисе (18,3 </a:t>
            </a:r>
            <a:r>
              <a:rPr lang="ru-RU" sz="3700" dirty="0" smtClean="0">
                <a:solidFill>
                  <a:schemeClr val="tx1"/>
                </a:solidFill>
              </a:rPr>
              <a:t>мг/л</a:t>
            </a:r>
            <a:r>
              <a:rPr lang="ru-RU" sz="3700" dirty="0">
                <a:solidFill>
                  <a:schemeClr val="tx1"/>
                </a:solidFill>
              </a:rPr>
              <a:t>) и септическом шоке (18,6 </a:t>
            </a:r>
            <a:r>
              <a:rPr lang="ru-RU" sz="3700" dirty="0" smtClean="0">
                <a:solidFill>
                  <a:schemeClr val="tx1"/>
                </a:solidFill>
              </a:rPr>
              <a:t>мг/л</a:t>
            </a:r>
            <a:r>
              <a:rPr lang="ru-RU" sz="3700" dirty="0">
                <a:solidFill>
                  <a:schemeClr val="tx1"/>
                </a:solidFill>
              </a:rPr>
              <a:t>) </a:t>
            </a:r>
            <a:r>
              <a:rPr lang="ru-RU" sz="3700" dirty="0" smtClean="0">
                <a:solidFill>
                  <a:schemeClr val="tx1"/>
                </a:solidFill>
              </a:rPr>
              <a:t>значимо </a:t>
            </a:r>
            <a:r>
              <a:rPr lang="ru-RU" sz="3700" dirty="0">
                <a:solidFill>
                  <a:schemeClr val="tx1"/>
                </a:solidFill>
              </a:rPr>
              <a:t>не различались, что не позволяет использовать данный биомаркер для </a:t>
            </a:r>
            <a:r>
              <a:rPr lang="ru-RU" sz="3700" dirty="0" smtClean="0">
                <a:solidFill>
                  <a:schemeClr val="tx1"/>
                </a:solidFill>
              </a:rPr>
              <a:t>дифференциальной диагностики сепсиса </a:t>
            </a:r>
            <a:r>
              <a:rPr lang="ru-RU" sz="3700" dirty="0">
                <a:solidFill>
                  <a:schemeClr val="tx1"/>
                </a:solidFill>
              </a:rPr>
              <a:t>и септического шока в группе пациентов с солидными опухолями.</a:t>
            </a:r>
            <a:endParaRPr lang="ru-RU" sz="3700" cap="all" dirty="0">
              <a:solidFill>
                <a:schemeClr val="tx1"/>
              </a:solidFill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76256" y="1916832"/>
            <a:ext cx="212372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Результаты </a:t>
            </a:r>
            <a:r>
              <a:rPr lang="en-US" dirty="0"/>
              <a:t>ROC</a:t>
            </a:r>
            <a:r>
              <a:rPr lang="ru-RU" dirty="0"/>
              <a:t>-анализа диагностической эффективности СРБ: </a:t>
            </a:r>
            <a:endParaRPr lang="ru-RU" dirty="0" smtClean="0"/>
          </a:p>
          <a:p>
            <a:r>
              <a:rPr lang="ru-RU" i="1" dirty="0" smtClean="0"/>
              <a:t>а</a:t>
            </a:r>
            <a:r>
              <a:rPr lang="ru-RU" dirty="0" smtClean="0"/>
              <a:t> </a:t>
            </a:r>
            <a:r>
              <a:rPr lang="ru-RU" dirty="0"/>
              <a:t>– без осложнений </a:t>
            </a:r>
            <a:r>
              <a:rPr lang="ru-RU" dirty="0" err="1"/>
              <a:t>vs</a:t>
            </a:r>
            <a:r>
              <a:rPr lang="ru-RU" dirty="0"/>
              <a:t> </a:t>
            </a:r>
            <a:r>
              <a:rPr lang="ru-RU" dirty="0" smtClean="0"/>
              <a:t>ССВР; </a:t>
            </a:r>
          </a:p>
          <a:p>
            <a:r>
              <a:rPr lang="ru-RU" i="1" dirty="0" smtClean="0"/>
              <a:t>б</a:t>
            </a:r>
            <a:r>
              <a:rPr lang="ru-RU" dirty="0" smtClean="0"/>
              <a:t> </a:t>
            </a:r>
            <a:r>
              <a:rPr lang="ru-RU" dirty="0"/>
              <a:t>– </a:t>
            </a:r>
            <a:r>
              <a:rPr lang="ru-RU" dirty="0" smtClean="0"/>
              <a:t>ССВР </a:t>
            </a:r>
            <a:r>
              <a:rPr lang="ru-RU" dirty="0" err="1"/>
              <a:t>vs</a:t>
            </a:r>
            <a:r>
              <a:rPr lang="ru-RU" dirty="0"/>
              <a:t> Сепсис; </a:t>
            </a:r>
            <a:endParaRPr lang="ru-RU" dirty="0" smtClean="0"/>
          </a:p>
          <a:p>
            <a:r>
              <a:rPr lang="ru-RU" i="1" dirty="0" smtClean="0"/>
              <a:t>в</a:t>
            </a:r>
            <a:r>
              <a:rPr lang="ru-RU" dirty="0" smtClean="0"/>
              <a:t> </a:t>
            </a:r>
            <a:r>
              <a:rPr lang="ru-RU" dirty="0"/>
              <a:t>– </a:t>
            </a:r>
            <a:r>
              <a:rPr lang="ru-RU" dirty="0" smtClean="0"/>
              <a:t>ССВР </a:t>
            </a:r>
            <a:r>
              <a:rPr lang="en-US" dirty="0"/>
              <a:t>vs</a:t>
            </a:r>
            <a:r>
              <a:rPr lang="ru-RU" dirty="0"/>
              <a:t> Септический шок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Рисунок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930946"/>
            <a:ext cx="6768752" cy="2880320"/>
          </a:xfrm>
          <a:prstGeom prst="rect">
            <a:avLst/>
          </a:prstGeom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3577278"/>
              </p:ext>
            </p:extLst>
          </p:nvPr>
        </p:nvGraphicFramePr>
        <p:xfrm>
          <a:off x="-1910" y="4805510"/>
          <a:ext cx="9064304" cy="2052489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2197303"/>
                <a:gridCol w="2050759"/>
                <a:gridCol w="1129503"/>
                <a:gridCol w="1129503"/>
                <a:gridCol w="1278618"/>
                <a:gridCol w="1278618"/>
              </a:tblGrid>
              <a:tr h="2387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Показатель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Разделяемые группы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</a:rPr>
                        <a:t>Cut-off, </a:t>
                      </a:r>
                      <a:r>
                        <a:rPr lang="ru-RU" sz="1100" b="1" dirty="0" smtClean="0">
                          <a:effectLst/>
                        </a:rPr>
                        <a:t>мг/л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</a:rPr>
                        <a:t>Se, %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</a:rPr>
                        <a:t>Sp,</a:t>
                      </a:r>
                      <a:r>
                        <a:rPr lang="en-US" sz="1100" b="1" baseline="0" dirty="0" smtClean="0">
                          <a:effectLst/>
                        </a:rPr>
                        <a:t> </a:t>
                      </a:r>
                      <a:r>
                        <a:rPr lang="en-US" sz="1100" b="1" dirty="0" smtClean="0">
                          <a:effectLst/>
                        </a:rPr>
                        <a:t>%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</a:rPr>
                        <a:t>AUC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8745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С-реактивный </a:t>
                      </a:r>
                      <a:r>
                        <a:rPr lang="ru-RU" sz="1100" b="1" dirty="0" smtClean="0">
                          <a:effectLst/>
                        </a:rPr>
                        <a:t>белок, мг/л </a:t>
                      </a:r>
                      <a:r>
                        <a:rPr lang="ru-RU" sz="1100" b="1" dirty="0">
                          <a:effectLst/>
                        </a:rPr>
                        <a:t>(среди всех нозологий)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Отсутствие осложнений / </a:t>
                      </a:r>
                      <a:r>
                        <a:rPr lang="ru-RU" sz="1100" b="1" dirty="0" smtClean="0">
                          <a:effectLst/>
                        </a:rPr>
                        <a:t>ССВР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12,2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79,7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81,8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0,853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59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Отсутствие осложнений / сепсис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27,5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77,7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90,9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0,939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72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ССВР </a:t>
                      </a:r>
                      <a:r>
                        <a:rPr lang="ru-RU" sz="1100" b="1" dirty="0">
                          <a:effectLst/>
                        </a:rPr>
                        <a:t>/ сепсис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50,2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67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60,8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0,696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59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С-реактивный белок, </a:t>
                      </a:r>
                      <a:r>
                        <a:rPr lang="ru-RU" sz="1100" b="1" dirty="0" smtClean="0">
                          <a:effectLst/>
                        </a:rPr>
                        <a:t>мг/л </a:t>
                      </a:r>
                      <a:r>
                        <a:rPr lang="ru-RU" sz="1100" b="1" dirty="0">
                          <a:effectLst/>
                        </a:rPr>
                        <a:t>(солидные опухоли)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Отсутствие осложнений / </a:t>
                      </a:r>
                      <a:r>
                        <a:rPr lang="ru-RU" sz="1100" b="1" dirty="0" smtClean="0">
                          <a:effectLst/>
                        </a:rPr>
                        <a:t>ССВР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12,6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81,7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81,2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0,854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2963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С-реактивный белок, </a:t>
                      </a:r>
                      <a:r>
                        <a:rPr lang="ru-RU" sz="1100" b="1" dirty="0" smtClean="0">
                          <a:effectLst/>
                        </a:rPr>
                        <a:t>мг/л </a:t>
                      </a:r>
                      <a:r>
                        <a:rPr lang="ru-RU" sz="1100" b="1" dirty="0">
                          <a:effectLst/>
                        </a:rPr>
                        <a:t>(гематологические опухоли)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ССВР </a:t>
                      </a:r>
                      <a:r>
                        <a:rPr lang="ru-RU" sz="1100" b="1" dirty="0">
                          <a:effectLst/>
                        </a:rPr>
                        <a:t>/ Сепсис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43,4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84,6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96,5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0,809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29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ССВР </a:t>
                      </a:r>
                      <a:r>
                        <a:rPr lang="ru-RU" sz="1100" b="1" dirty="0">
                          <a:effectLst/>
                        </a:rPr>
                        <a:t>/ Септический шок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77,1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78,6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82,4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0,811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661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2828"/>
          </a:xfrm>
        </p:spPr>
        <p:txBody>
          <a:bodyPr>
            <a:noAutofit/>
          </a:bodyPr>
          <a:lstStyle/>
          <a:p>
            <a:r>
              <a:rPr lang="ru-RU" sz="2500" b="1" dirty="0"/>
              <a:t>Сравнение динамики </a:t>
            </a:r>
            <a:r>
              <a:rPr lang="ru-RU" sz="2500" b="1" dirty="0" smtClean="0"/>
              <a:t>пресепсина, прокальцитонина и С-реактивного белка в </a:t>
            </a:r>
            <a:r>
              <a:rPr lang="ru-RU" sz="2500" b="1" dirty="0"/>
              <a:t>группах выживших и умерших </a:t>
            </a:r>
            <a:r>
              <a:rPr lang="ru-RU" sz="2500" b="1" dirty="0" smtClean="0"/>
              <a:t>пациентов</a:t>
            </a:r>
            <a:endParaRPr lang="ru-RU" sz="25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6607860"/>
              </p:ext>
            </p:extLst>
          </p:nvPr>
        </p:nvGraphicFramePr>
        <p:xfrm>
          <a:off x="1" y="4271300"/>
          <a:ext cx="9143999" cy="2399978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2288834"/>
                <a:gridCol w="2101367"/>
                <a:gridCol w="2101367"/>
                <a:gridCol w="1606107"/>
                <a:gridCol w="1046324"/>
              </a:tblGrid>
              <a:tr h="71999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Показатель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Группа выживших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</a:t>
                      </a:r>
                      <a:r>
                        <a:rPr lang="ru-RU" sz="1400" dirty="0">
                          <a:effectLst/>
                        </a:rPr>
                        <a:t> гр. (медиана (мин; макс))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Группа умерших     </a:t>
                      </a:r>
                      <a:r>
                        <a:rPr lang="en-US" sz="1400" dirty="0">
                          <a:effectLst/>
                        </a:rPr>
                        <a:t>II</a:t>
                      </a:r>
                      <a:r>
                        <a:rPr lang="ru-RU" sz="1400" dirty="0">
                          <a:effectLst/>
                        </a:rPr>
                        <a:t>   гр. (медиана (мин; макс))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Референтные значения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 (</a:t>
                      </a:r>
                      <a:r>
                        <a:rPr lang="en-US" sz="1400" dirty="0">
                          <a:effectLst/>
                        </a:rPr>
                        <a:t> I</a:t>
                      </a:r>
                      <a:r>
                        <a:rPr lang="ru-RU" sz="1400" dirty="0">
                          <a:effectLst/>
                        </a:rPr>
                        <a:t> гр. / </a:t>
                      </a:r>
                      <a:r>
                        <a:rPr lang="en-US" sz="1400" dirty="0">
                          <a:effectLst/>
                        </a:rPr>
                        <a:t> II</a:t>
                      </a:r>
                      <a:r>
                        <a:rPr lang="ru-RU" sz="1400" dirty="0">
                          <a:effectLst/>
                        </a:rPr>
                        <a:t>   гр.)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7999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Пресепсин,</a:t>
                      </a:r>
                      <a:r>
                        <a:rPr lang="ru-RU" sz="1400" baseline="0" dirty="0" smtClean="0">
                          <a:effectLst/>
                        </a:rPr>
                        <a:t> </a:t>
                      </a:r>
                      <a:r>
                        <a:rPr lang="ru-RU" sz="1400" dirty="0" smtClean="0">
                          <a:effectLst/>
                        </a:rPr>
                        <a:t> пг/мл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581 </a:t>
                      </a:r>
                      <a:r>
                        <a:rPr lang="ru-RU" sz="1400" dirty="0" smtClean="0">
                          <a:effectLst/>
                        </a:rPr>
                        <a:t>  </a:t>
                      </a:r>
                      <a:r>
                        <a:rPr lang="ru-RU" sz="1400" dirty="0">
                          <a:effectLst/>
                        </a:rPr>
                        <a:t>(61,9 – 2847)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2433 </a:t>
                      </a:r>
                      <a:r>
                        <a:rPr lang="ru-RU" sz="1400" dirty="0" smtClean="0">
                          <a:effectLst/>
                        </a:rPr>
                        <a:t>  </a:t>
                      </a:r>
                      <a:r>
                        <a:rPr lang="ru-RU" sz="1400" dirty="0">
                          <a:effectLst/>
                        </a:rPr>
                        <a:t>(146 – 20000)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&lt;</a:t>
                      </a:r>
                      <a:r>
                        <a:rPr lang="en-US" sz="1400" dirty="0" smtClean="0">
                          <a:effectLst/>
                        </a:rPr>
                        <a:t>200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p=0,000000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99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b (</a:t>
                      </a:r>
                      <a:r>
                        <a:rPr lang="ru-RU" sz="1400" dirty="0">
                          <a:effectLst/>
                        </a:rPr>
                        <a:t>ПСП</a:t>
                      </a:r>
                      <a:r>
                        <a:rPr lang="en-US" sz="1400" dirty="0" smtClean="0">
                          <a:effectLst/>
                        </a:rPr>
                        <a:t>)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b="1" dirty="0" smtClean="0">
                          <a:effectLst/>
                        </a:rPr>
                        <a:t>пг/мл×сутки</a:t>
                      </a:r>
                      <a:endParaRPr lang="ru-RU" sz="1400" b="1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–</a:t>
                      </a:r>
                      <a:r>
                        <a:rPr lang="ru-RU" sz="1400" b="1" dirty="0" smtClean="0">
                          <a:effectLst/>
                        </a:rPr>
                        <a:t>161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235,25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–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p</a:t>
                      </a:r>
                      <a:r>
                        <a:rPr lang="ru-RU" sz="1400" b="1" dirty="0">
                          <a:effectLst/>
                        </a:rPr>
                        <a:t>=0,02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999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С-реактивный </a:t>
                      </a:r>
                      <a:r>
                        <a:rPr lang="ru-RU" sz="1400" dirty="0" smtClean="0">
                          <a:effectLst/>
                        </a:rPr>
                        <a:t>белок</a:t>
                      </a:r>
                      <a:r>
                        <a:rPr lang="ru-RU" sz="1400" baseline="0" dirty="0" smtClean="0">
                          <a:effectLst/>
                        </a:rPr>
                        <a:t>,</a:t>
                      </a:r>
                      <a:r>
                        <a:rPr lang="ru-RU" sz="1400" dirty="0" smtClean="0">
                          <a:effectLst/>
                        </a:rPr>
                        <a:t> мг/л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37,5 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</a:rPr>
                        <a:t>(2 – 271,6)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52,6 </a:t>
                      </a:r>
                      <a:r>
                        <a:rPr lang="ru-RU" sz="1400" dirty="0" smtClean="0">
                          <a:effectLst/>
                        </a:rPr>
                        <a:t>  </a:t>
                      </a:r>
                      <a:r>
                        <a:rPr lang="ru-RU" sz="1400" dirty="0">
                          <a:effectLst/>
                        </a:rPr>
                        <a:t>(8,8 – 392)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0–10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p=0,029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999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 </a:t>
                      </a:r>
                      <a:r>
                        <a:rPr lang="en-US" sz="1400" dirty="0" smtClean="0">
                          <a:effectLst/>
                        </a:rPr>
                        <a:t>(</a:t>
                      </a:r>
                      <a:r>
                        <a:rPr lang="ru-RU" sz="1400" dirty="0" smtClean="0">
                          <a:effectLst/>
                        </a:rPr>
                        <a:t>СРБ) </a:t>
                      </a:r>
                      <a:r>
                        <a:rPr lang="ru-RU" sz="1400" b="1" dirty="0" smtClean="0">
                          <a:effectLst/>
                        </a:rPr>
                        <a:t>мг/л×сутки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–3,33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5,91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–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</a:t>
                      </a:r>
                      <a:r>
                        <a:rPr lang="ru-RU" sz="1400" dirty="0">
                          <a:effectLst/>
                        </a:rPr>
                        <a:t>=0,432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999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Прокальцитонин, нг/мл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0,56 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</a:rPr>
                        <a:t>(0,2 – 47,69)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11,26 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</a:rPr>
                        <a:t>(0,17 – 200)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&lt;0</a:t>
                      </a:r>
                      <a:r>
                        <a:rPr lang="ru-RU" sz="1400" dirty="0" smtClean="0">
                          <a:effectLst/>
                        </a:rPr>
                        <a:t>,5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</a:t>
                      </a:r>
                      <a:r>
                        <a:rPr lang="ru-RU" sz="1400" dirty="0">
                          <a:effectLst/>
                        </a:rPr>
                        <a:t>=0,0</a:t>
                      </a:r>
                      <a:r>
                        <a:rPr lang="en-US" sz="1400" dirty="0">
                          <a:effectLst/>
                        </a:rPr>
                        <a:t>00002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99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b (</a:t>
                      </a:r>
                      <a:r>
                        <a:rPr lang="ru-RU" sz="1400" dirty="0">
                          <a:effectLst/>
                        </a:rPr>
                        <a:t>ПКТ</a:t>
                      </a:r>
                      <a:r>
                        <a:rPr lang="en-US" sz="1400" dirty="0" smtClean="0">
                          <a:effectLst/>
                        </a:rPr>
                        <a:t>)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b="1" dirty="0" smtClean="0">
                          <a:effectLst/>
                        </a:rPr>
                        <a:t>нг/мл×сутки</a:t>
                      </a:r>
                      <a:endParaRPr lang="ru-RU" sz="1400" b="1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–1,24 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2,51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–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</a:t>
                      </a:r>
                      <a:r>
                        <a:rPr lang="ru-RU" sz="1400" dirty="0">
                          <a:effectLst/>
                        </a:rPr>
                        <a:t>=0,08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-1" y="792828"/>
            <a:ext cx="91439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Для оценки динамики концентраций </a:t>
            </a:r>
            <a:r>
              <a:rPr lang="ru-RU" dirty="0" smtClean="0"/>
              <a:t>пресепсина, </a:t>
            </a:r>
            <a:r>
              <a:rPr lang="en-US" dirty="0"/>
              <a:t>C</a:t>
            </a:r>
            <a:r>
              <a:rPr lang="ru-RU" dirty="0"/>
              <a:t>-реактивного </a:t>
            </a:r>
            <a:r>
              <a:rPr lang="ru-RU" dirty="0" smtClean="0"/>
              <a:t>белка </a:t>
            </a:r>
            <a:r>
              <a:rPr lang="ru-RU" dirty="0"/>
              <a:t>и </a:t>
            </a:r>
            <a:r>
              <a:rPr lang="ru-RU" dirty="0" smtClean="0"/>
              <a:t>прокальцитонина для </a:t>
            </a:r>
            <a:r>
              <a:rPr lang="ru-RU" dirty="0"/>
              <a:t>каждого пациента были построены графики зависимости этих показателей от времени. Далее эту зависимость аппроксимировали линейной функцией вида </a:t>
            </a:r>
            <a:r>
              <a:rPr lang="en-US" b="1" dirty="0"/>
              <a:t>y</a:t>
            </a:r>
            <a:r>
              <a:rPr lang="ru-RU" b="1" dirty="0"/>
              <a:t>=</a:t>
            </a:r>
            <a:r>
              <a:rPr lang="en-US" b="1" dirty="0"/>
              <a:t>C</a:t>
            </a:r>
            <a:r>
              <a:rPr lang="ru-RU" b="1" baseline="-25000" dirty="0"/>
              <a:t>исх.</a:t>
            </a:r>
            <a:r>
              <a:rPr lang="ru-RU" b="1" dirty="0"/>
              <a:t>+</a:t>
            </a:r>
            <a:r>
              <a:rPr lang="en-US" b="1" dirty="0"/>
              <a:t>b</a:t>
            </a:r>
            <a:r>
              <a:rPr lang="ru-RU" b="1" dirty="0"/>
              <a:t>×</a:t>
            </a:r>
            <a:r>
              <a:rPr lang="en-US" b="1" dirty="0"/>
              <a:t>t</a:t>
            </a:r>
            <a:r>
              <a:rPr lang="ru-RU" dirty="0"/>
              <a:t>, где </a:t>
            </a:r>
            <a:r>
              <a:rPr lang="en-US" dirty="0"/>
              <a:t>C</a:t>
            </a:r>
            <a:r>
              <a:rPr lang="ru-RU" baseline="-25000" dirty="0"/>
              <a:t>исх.</a:t>
            </a:r>
            <a:r>
              <a:rPr lang="ru-RU" dirty="0"/>
              <a:t> </a:t>
            </a:r>
            <a:r>
              <a:rPr lang="ru-RU" dirty="0" smtClean="0"/>
              <a:t>– исходная </a:t>
            </a:r>
            <a:r>
              <a:rPr lang="ru-RU" dirty="0"/>
              <a:t>концентрация биомаркера, </a:t>
            </a:r>
            <a:r>
              <a:rPr lang="en-US" dirty="0"/>
              <a:t>b</a:t>
            </a:r>
            <a:r>
              <a:rPr lang="ru-RU" dirty="0"/>
              <a:t> – коэффициент скорости изменения концентрации биомаркера (соответствующая размерность концентрации биомаркера/сутки), </a:t>
            </a:r>
            <a:r>
              <a:rPr lang="en-US" dirty="0"/>
              <a:t>t</a:t>
            </a:r>
            <a:r>
              <a:rPr lang="ru-RU" dirty="0"/>
              <a:t> – время (сутки). </a:t>
            </a:r>
            <a:endParaRPr lang="ru-RU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/>
              <a:t>В </a:t>
            </a:r>
            <a:r>
              <a:rPr lang="ru-RU" dirty="0"/>
              <a:t>качестве приблизительной оценки динамики </a:t>
            </a:r>
            <a:r>
              <a:rPr lang="ru-RU" dirty="0" smtClean="0"/>
              <a:t>использовали </a:t>
            </a:r>
            <a:r>
              <a:rPr lang="ru-RU" dirty="0"/>
              <a:t>коэффициент </a:t>
            </a:r>
            <a:r>
              <a:rPr lang="en-US" b="1" dirty="0"/>
              <a:t>b</a:t>
            </a:r>
            <a:r>
              <a:rPr lang="ru-RU" dirty="0"/>
              <a:t>, показывающий изменение концентрации биомаркера за одни сутки. Несмотря на то, что линейная аппроксимация дает приблизительные значения, отличающиеся от реальных концентраций биомаркера, коэффициент </a:t>
            </a:r>
            <a:r>
              <a:rPr lang="en-US" b="1" dirty="0"/>
              <a:t>b </a:t>
            </a:r>
            <a:r>
              <a:rPr lang="ru-RU" dirty="0"/>
              <a:t> в зависимости от знака и абсолютного значения позволяет определить направление и скорость изменения концентрации исследуемого показателя.</a:t>
            </a:r>
          </a:p>
        </p:txBody>
      </p:sp>
    </p:spTree>
    <p:extLst>
      <p:ext uri="{BB962C8B-B14F-4D97-AF65-F5344CB8AC3E}">
        <p14:creationId xmlns:p14="http://schemas.microsoft.com/office/powerpoint/2010/main" val="369880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116632"/>
            <a:ext cx="8591872" cy="165618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3200" b="1" dirty="0" smtClean="0">
                <a:latin typeface="+mn-lt"/>
              </a:rPr>
              <a:t>Значения коэффициента скорости изменения концентрации ПСП</a:t>
            </a:r>
            <a:br>
              <a:rPr lang="ru-RU" sz="3200" b="1" dirty="0" smtClean="0">
                <a:latin typeface="+mn-lt"/>
              </a:rPr>
            </a:br>
            <a:r>
              <a:rPr lang="ru-RU" sz="3200" b="1" dirty="0" smtClean="0">
                <a:latin typeface="+mn-lt"/>
              </a:rPr>
              <a:t> предсказывают исходы сепсиса</a:t>
            </a:r>
            <a:r>
              <a:rPr lang="en-US" sz="2300" b="1" dirty="0" smtClean="0">
                <a:latin typeface="+mn-lt"/>
              </a:rPr>
              <a:t/>
            </a:r>
            <a:br>
              <a:rPr lang="en-US" sz="2300" b="1" dirty="0" smtClean="0">
                <a:latin typeface="+mn-lt"/>
              </a:rPr>
            </a:br>
            <a:endParaRPr lang="ru-RU" sz="2300" b="1" dirty="0"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5373216"/>
            <a:ext cx="8893175" cy="13223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/>
              <a:t>Для ПКТ и </a:t>
            </a:r>
            <a:r>
              <a:rPr lang="ru-RU" sz="2000" b="1" dirty="0" smtClean="0"/>
              <a:t>СРБ </a:t>
            </a:r>
            <a:r>
              <a:rPr lang="ru-RU" sz="2000" b="1" dirty="0"/>
              <a:t>достоверной корреляции между значениями </a:t>
            </a:r>
            <a:r>
              <a:rPr lang="ru-RU" sz="2000" b="1" dirty="0" smtClean="0"/>
              <a:t>коэффициента </a:t>
            </a:r>
            <a:r>
              <a:rPr lang="en-US" sz="2000" b="1" dirty="0" smtClean="0"/>
              <a:t>b</a:t>
            </a:r>
            <a:r>
              <a:rPr lang="ru-RU" sz="2000" b="1" dirty="0" smtClean="0"/>
              <a:t> </a:t>
            </a:r>
            <a:r>
              <a:rPr lang="ru-RU" sz="2000" b="1" dirty="0"/>
              <a:t>и исходами сепсиса не обнаружено </a:t>
            </a:r>
          </a:p>
          <a:p>
            <a:pPr algn="ctr">
              <a:defRPr/>
            </a:pPr>
            <a:r>
              <a:rPr lang="ru-RU" sz="2000" b="1"/>
              <a:t>(</a:t>
            </a:r>
            <a:r>
              <a:rPr lang="ru-RU" sz="2000" b="1" smtClean="0"/>
              <a:t>ПКТ</a:t>
            </a:r>
            <a:r>
              <a:rPr lang="ru-RU" sz="2000" b="1" dirty="0"/>
              <a:t>, </a:t>
            </a:r>
            <a:r>
              <a:rPr lang="en-US" sz="2000" b="1" dirty="0"/>
              <a:t>p</a:t>
            </a:r>
            <a:r>
              <a:rPr lang="ru-RU" sz="2000" b="1" dirty="0"/>
              <a:t>=0,08; СРБ, </a:t>
            </a:r>
            <a:r>
              <a:rPr lang="en-US" sz="2000" b="1" dirty="0"/>
              <a:t>p</a:t>
            </a:r>
            <a:r>
              <a:rPr lang="ru-RU" sz="2000" b="1" dirty="0"/>
              <a:t>=0,432</a:t>
            </a:r>
            <a:r>
              <a:rPr lang="en-US" sz="2000" b="1" dirty="0" smtClean="0"/>
              <a:t>)</a:t>
            </a:r>
            <a:r>
              <a:rPr lang="ru-RU" sz="2000" b="1" dirty="0" smtClean="0"/>
              <a:t>.</a:t>
            </a:r>
            <a:endParaRPr lang="en-US" sz="2000" b="1" dirty="0"/>
          </a:p>
          <a:p>
            <a:pPr algn="ctr">
              <a:defRPr/>
            </a:pPr>
            <a:endParaRPr lang="ru-RU" sz="2000" b="1" dirty="0">
              <a:latin typeface="Book Antiqua" pitchFamily="18" charset="0"/>
            </a:endParaRPr>
          </a:p>
        </p:txBody>
      </p:sp>
      <p:pic>
        <p:nvPicPr>
          <p:cNvPr id="1026" name="Picture 2" descr="D:\2022\2022\Презентация 2022\Тезис на XXIV Конференцию жизнеобеспеение при критических состояниях 2022 (Головня Е.Г.)\b coeff.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781" y="1636742"/>
            <a:ext cx="7456487" cy="3616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212840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36004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1800" b="1" dirty="0">
                <a:latin typeface="+mn-lt"/>
              </a:rPr>
              <a:t/>
            </a:r>
            <a:br>
              <a:rPr lang="ru-RU" sz="1800" b="1" dirty="0">
                <a:latin typeface="+mn-lt"/>
              </a:rPr>
            </a:br>
            <a:r>
              <a:rPr lang="ru-RU" sz="2000" b="1" dirty="0" smtClean="0">
                <a:latin typeface="+mn-lt"/>
              </a:rPr>
              <a:t>Динамика уровня пресепсина </a:t>
            </a:r>
            <a:r>
              <a:rPr lang="ru-RU" sz="2000" b="1" dirty="0">
                <a:latin typeface="+mn-lt"/>
              </a:rPr>
              <a:t>у пациентов </a:t>
            </a:r>
            <a:r>
              <a:rPr lang="ru-RU" sz="2000" b="1" dirty="0" smtClean="0">
                <a:latin typeface="+mn-lt"/>
              </a:rPr>
              <a:t>с </a:t>
            </a:r>
            <a:r>
              <a:rPr lang="ru-RU" sz="2000" b="1" dirty="0">
                <a:latin typeface="+mn-lt"/>
              </a:rPr>
              <a:t>благоприятным исходом сепсиса</a:t>
            </a:r>
            <a:r>
              <a:rPr lang="en-US" sz="2000" b="1" dirty="0">
                <a:latin typeface="+mn-lt"/>
              </a:rPr>
              <a:t> </a:t>
            </a:r>
            <a:r>
              <a:rPr lang="en-US" sz="1800" b="1" dirty="0">
                <a:latin typeface="+mn-lt"/>
              </a:rPr>
              <a:t/>
            </a:r>
            <a:br>
              <a:rPr lang="en-US" sz="1800" b="1" dirty="0">
                <a:latin typeface="+mn-lt"/>
              </a:rPr>
            </a:br>
            <a:r>
              <a:rPr lang="ru-RU" sz="1800" b="1" dirty="0">
                <a:latin typeface="+mn-lt"/>
              </a:rPr>
              <a:t/>
            </a:r>
            <a:br>
              <a:rPr lang="ru-RU" sz="1800" b="1" dirty="0">
                <a:latin typeface="+mn-lt"/>
              </a:rPr>
            </a:br>
            <a:endParaRPr lang="ru-RU" sz="1800" dirty="0">
              <a:latin typeface="+mn-lt"/>
            </a:endParaRPr>
          </a:p>
        </p:txBody>
      </p:sp>
      <p:pic>
        <p:nvPicPr>
          <p:cNvPr id="4" name="Picture 2" descr="C:\Users\e.golovnia\Desktop\a РАБОТА ВСЁ 6.04.15\Flash\Я\ПСП ИТАЛИЯ СЕНТЯБРЬ'16\Alive 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20" y="561741"/>
            <a:ext cx="4317801" cy="280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02221" y="3343354"/>
            <a:ext cx="42037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ru-RU" sz="1100" b="1" dirty="0" smtClean="0"/>
              <a:t>Ds</a:t>
            </a:r>
            <a:r>
              <a:rPr lang="en-US" altLang="ru-RU" sz="1100" b="1" dirty="0"/>
              <a:t>.: </a:t>
            </a:r>
            <a:r>
              <a:rPr lang="ru-RU" altLang="ru-RU" sz="1100" b="1" dirty="0" smtClean="0"/>
              <a:t>Саркома </a:t>
            </a:r>
            <a:r>
              <a:rPr lang="ru-RU" altLang="ru-RU" sz="1100" b="1" dirty="0" err="1" smtClean="0"/>
              <a:t>Юинга</a:t>
            </a:r>
            <a:r>
              <a:rPr lang="ru-RU" altLang="ru-RU" sz="1100" b="1" dirty="0" smtClean="0"/>
              <a:t> берцовой кости.</a:t>
            </a:r>
            <a:endParaRPr lang="en-US" altLang="ru-RU" sz="1100" b="1" dirty="0"/>
          </a:p>
          <a:p>
            <a:r>
              <a:rPr lang="ru-RU" altLang="ru-RU" sz="1100" b="1" dirty="0" smtClean="0"/>
              <a:t>Осложнения</a:t>
            </a:r>
            <a:r>
              <a:rPr lang="en-US" altLang="ru-RU" sz="1100" b="1" dirty="0" smtClean="0"/>
              <a:t>: </a:t>
            </a:r>
            <a:r>
              <a:rPr lang="ru-RU" altLang="ru-RU" sz="1100" b="1" dirty="0" smtClean="0"/>
              <a:t>сепсис, двухсторонняя пневмония, полиорганная недостаточность.</a:t>
            </a:r>
            <a:endParaRPr lang="en-US" altLang="ru-RU" sz="1100" dirty="0"/>
          </a:p>
        </p:txBody>
      </p:sp>
      <p:pic>
        <p:nvPicPr>
          <p:cNvPr id="6" name="Picture 3" descr="C:\Users\e.golovnia\Desktop\a РАБОТА ВСЁ 6.04.15\Flash\Я\ПСП ИТАЛИЯ СЕНТЯБРЬ'16\Alive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0022" y="561742"/>
            <a:ext cx="4519339" cy="280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4439072" y="3427992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ru-RU" sz="1100" b="1" dirty="0" smtClean="0"/>
              <a:t>Ds</a:t>
            </a:r>
            <a:r>
              <a:rPr lang="en-US" altLang="ru-RU" sz="1100" b="1" dirty="0"/>
              <a:t>.: </a:t>
            </a:r>
            <a:r>
              <a:rPr lang="ru-RU" altLang="ru-RU" sz="1100" b="1" dirty="0" smtClean="0"/>
              <a:t>Саркома </a:t>
            </a:r>
            <a:r>
              <a:rPr lang="ru-RU" altLang="ru-RU" sz="1100" b="1" dirty="0" err="1"/>
              <a:t>Юинга</a:t>
            </a:r>
            <a:r>
              <a:rPr lang="ru-RU" altLang="ru-RU" sz="1100" b="1" dirty="0"/>
              <a:t> берцовой </a:t>
            </a:r>
            <a:r>
              <a:rPr lang="ru-RU" altLang="ru-RU" sz="1100" b="1" dirty="0" smtClean="0"/>
              <a:t>кости.</a:t>
            </a:r>
            <a:endParaRPr lang="en-US" altLang="ru-RU" sz="1100" b="1" dirty="0"/>
          </a:p>
          <a:p>
            <a:r>
              <a:rPr lang="ru-RU" altLang="ru-RU" sz="1100" b="1" dirty="0"/>
              <a:t>Осложнения</a:t>
            </a:r>
            <a:r>
              <a:rPr lang="en-US" altLang="ru-RU" sz="1100" b="1" dirty="0"/>
              <a:t>: </a:t>
            </a:r>
            <a:r>
              <a:rPr lang="ru-RU" altLang="ru-RU" sz="1100" b="1" dirty="0" smtClean="0"/>
              <a:t>инфекция </a:t>
            </a:r>
            <a:r>
              <a:rPr lang="ru-RU" altLang="ru-RU" sz="1100" b="1" dirty="0" err="1" smtClean="0"/>
              <a:t>эндопротеза</a:t>
            </a:r>
            <a:r>
              <a:rPr lang="ru-RU" altLang="ru-RU" sz="1000" b="1" dirty="0" smtClean="0"/>
              <a:t>.</a:t>
            </a:r>
            <a:endParaRPr lang="en-US" altLang="ru-RU" sz="1000" dirty="0"/>
          </a:p>
        </p:txBody>
      </p:sp>
      <p:pic>
        <p:nvPicPr>
          <p:cNvPr id="8" name="Picture 4" descr="C:\Users\e.golovnia\Desktop\a РАБОТА ВСЁ 6.04.15\Flash\Я\ПСП ИТАЛИЯ СЕНТЯБРЬ'16\Alive 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1685" y="3973685"/>
            <a:ext cx="4203700" cy="2366516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02221" y="6316612"/>
            <a:ext cx="264234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ru-RU" sz="1100" b="1" dirty="0" smtClean="0"/>
              <a:t>Ds.:</a:t>
            </a:r>
            <a:r>
              <a:rPr lang="ru-RU" altLang="ru-RU" sz="1100" b="1" dirty="0" smtClean="0"/>
              <a:t> Острый </a:t>
            </a:r>
            <a:r>
              <a:rPr lang="ru-RU" altLang="ru-RU" sz="1100" b="1" dirty="0" err="1" smtClean="0"/>
              <a:t>лимфобластный</a:t>
            </a:r>
            <a:r>
              <a:rPr lang="ru-RU" altLang="ru-RU" sz="1100" b="1" dirty="0" smtClean="0"/>
              <a:t> лейкоз.</a:t>
            </a:r>
            <a:endParaRPr lang="en-US" altLang="ru-RU" sz="1100" b="1" dirty="0"/>
          </a:p>
          <a:p>
            <a:r>
              <a:rPr lang="ru-RU" altLang="ru-RU" sz="1100" b="1" dirty="0" smtClean="0"/>
              <a:t>Осложнения</a:t>
            </a:r>
            <a:r>
              <a:rPr lang="en-US" altLang="ru-RU" sz="1100" b="1" dirty="0" smtClean="0"/>
              <a:t>: </a:t>
            </a:r>
            <a:r>
              <a:rPr lang="ru-RU" altLang="ru-RU" sz="1100" b="1" dirty="0" smtClean="0"/>
              <a:t>сепсис, септический шок.</a:t>
            </a:r>
            <a:endParaRPr lang="en-US" altLang="ru-RU" sz="1100" b="1" dirty="0"/>
          </a:p>
        </p:txBody>
      </p:sp>
      <p:pic>
        <p:nvPicPr>
          <p:cNvPr id="10" name="Picture 6" descr="C:\Users\e.golovnia\Desktop\a РАБОТА ВСЁ 6.04.15\Flash\Я\ПСП ИТАЛИЯ СЕНТЯБРЬ'16\Alive 4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45385" y="3973685"/>
            <a:ext cx="4593976" cy="2366516"/>
          </a:xfrm>
          <a:prstGeom prst="rect">
            <a:avLst/>
          </a:prstGeom>
        </p:spPr>
      </p:pic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4420022" y="6314517"/>
            <a:ext cx="417671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ru-RU" sz="1100" b="1" dirty="0" smtClean="0">
                <a:latin typeface="+mn-lt"/>
              </a:rPr>
              <a:t>Ds</a:t>
            </a:r>
            <a:r>
              <a:rPr lang="en-US" altLang="ru-RU" sz="1100" b="1" dirty="0">
                <a:latin typeface="+mn-lt"/>
              </a:rPr>
              <a:t>.: </a:t>
            </a:r>
            <a:r>
              <a:rPr lang="ru-RU" altLang="ru-RU" sz="1100" b="1" dirty="0" err="1" smtClean="0">
                <a:latin typeface="+mn-lt"/>
              </a:rPr>
              <a:t>Остеосаркома</a:t>
            </a:r>
            <a:r>
              <a:rPr lang="ru-RU" altLang="ru-RU" sz="1100" b="1" dirty="0" smtClean="0">
                <a:latin typeface="+mn-lt"/>
              </a:rPr>
              <a:t> левой </a:t>
            </a:r>
            <a:r>
              <a:rPr lang="ru-RU" sz="1100" b="1" dirty="0" smtClean="0">
                <a:latin typeface="+mn-lt"/>
              </a:rPr>
              <a:t>бедренной кости. </a:t>
            </a:r>
            <a:endParaRPr lang="en-US" altLang="ru-RU" sz="1100" b="1" dirty="0">
              <a:latin typeface="+mn-lt"/>
            </a:endParaRPr>
          </a:p>
          <a:p>
            <a:pPr eaLnBrk="1" hangingPunct="1"/>
            <a:r>
              <a:rPr lang="ru-RU" altLang="ru-RU" sz="1100" b="1" dirty="0" err="1" smtClean="0">
                <a:latin typeface="+mn-lt"/>
              </a:rPr>
              <a:t>Осложения</a:t>
            </a:r>
            <a:r>
              <a:rPr lang="en-US" altLang="ru-RU" sz="1100" b="1" dirty="0" smtClean="0">
                <a:latin typeface="+mn-lt"/>
              </a:rPr>
              <a:t>: </a:t>
            </a:r>
            <a:r>
              <a:rPr lang="ru-RU" altLang="ru-RU" sz="1100" b="1" dirty="0" smtClean="0">
                <a:latin typeface="+mn-lt"/>
              </a:rPr>
              <a:t>сепсис.</a:t>
            </a:r>
            <a:endParaRPr lang="ru-RU" altLang="ru-RU" sz="11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0618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6052"/>
            <a:ext cx="9144000" cy="62674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Результаты </a:t>
            </a:r>
            <a:r>
              <a:rPr lang="ru-RU" sz="4000" b="1" dirty="0" smtClean="0"/>
              <a:t>исследования</a:t>
            </a:r>
            <a:endParaRPr lang="ru-RU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2400" y="692696"/>
            <a:ext cx="8763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  <a:defRPr/>
            </a:pPr>
            <a:r>
              <a:rPr lang="ru-RU" sz="2000" b="1" dirty="0">
                <a:cs typeface="Times New Roman" panose="02020603050405020304" pitchFamily="18" charset="0"/>
              </a:rPr>
              <a:t>Динамика </a:t>
            </a:r>
            <a:r>
              <a:rPr lang="ru-RU" sz="2000" b="1" dirty="0" smtClean="0">
                <a:cs typeface="Times New Roman" panose="02020603050405020304" pitchFamily="18" charset="0"/>
              </a:rPr>
              <a:t>уровней пресепсина</a:t>
            </a:r>
            <a:r>
              <a:rPr lang="en-US" sz="2000" b="1" dirty="0" smtClean="0">
                <a:cs typeface="Times New Roman" panose="02020603050405020304" pitchFamily="18" charset="0"/>
              </a:rPr>
              <a:t>, </a:t>
            </a:r>
            <a:r>
              <a:rPr lang="ru-RU" sz="2000" b="1" dirty="0" err="1" smtClean="0">
                <a:cs typeface="Times New Roman" panose="02020603050405020304" pitchFamily="18" charset="0"/>
              </a:rPr>
              <a:t>прокальцитонина</a:t>
            </a:r>
            <a:r>
              <a:rPr lang="en-US" sz="2000" b="1" dirty="0" smtClean="0"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cs typeface="Times New Roman" panose="02020603050405020304" pitchFamily="18" charset="0"/>
              </a:rPr>
              <a:t>и С-реактивного белка </a:t>
            </a:r>
          </a:p>
          <a:p>
            <a:pPr algn="ctr">
              <a:buFontTx/>
              <a:buNone/>
              <a:defRPr/>
            </a:pPr>
            <a:r>
              <a:rPr lang="ru-RU" sz="2000" b="1" dirty="0" smtClean="0">
                <a:cs typeface="Times New Roman" panose="02020603050405020304" pitchFamily="18" charset="0"/>
              </a:rPr>
              <a:t>у </a:t>
            </a:r>
            <a:r>
              <a:rPr lang="ru-RU" sz="2000" b="1" dirty="0">
                <a:cs typeface="Times New Roman" panose="02020603050405020304" pitchFamily="18" charset="0"/>
              </a:rPr>
              <a:t>выживших пациентов</a:t>
            </a:r>
            <a:endParaRPr lang="ru-RU" sz="2000" b="1" dirty="0"/>
          </a:p>
        </p:txBody>
      </p:sp>
      <p:graphicFrame>
        <p:nvGraphicFramePr>
          <p:cNvPr id="13" name="Диаграм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512764"/>
              </p:ext>
            </p:extLst>
          </p:nvPr>
        </p:nvGraphicFramePr>
        <p:xfrm>
          <a:off x="0" y="1544598"/>
          <a:ext cx="4716016" cy="23884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8685737"/>
              </p:ext>
            </p:extLst>
          </p:nvPr>
        </p:nvGraphicFramePr>
        <p:xfrm>
          <a:off x="4561652" y="1544598"/>
          <a:ext cx="4582348" cy="23620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Диаграмма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9555914"/>
              </p:ext>
            </p:extLst>
          </p:nvPr>
        </p:nvGraphicFramePr>
        <p:xfrm>
          <a:off x="0" y="3905672"/>
          <a:ext cx="4533900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6" name="Диаграмма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3425804"/>
              </p:ext>
            </p:extLst>
          </p:nvPr>
        </p:nvGraphicFramePr>
        <p:xfrm>
          <a:off x="4533900" y="3933056"/>
          <a:ext cx="4610100" cy="2924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80248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9043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500" b="1" dirty="0">
                <a:latin typeface="+mn-lt"/>
              </a:rPr>
              <a:t>Динамика </a:t>
            </a:r>
            <a:r>
              <a:rPr lang="ru-RU" sz="2500" b="1" dirty="0" smtClean="0">
                <a:latin typeface="+mn-lt"/>
              </a:rPr>
              <a:t>уровня пресепсина </a:t>
            </a:r>
            <a:r>
              <a:rPr lang="ru-RU" sz="2500" b="1" dirty="0">
                <a:latin typeface="+mn-lt"/>
              </a:rPr>
              <a:t>у </a:t>
            </a:r>
            <a:r>
              <a:rPr lang="ru-RU" sz="2500" b="1" dirty="0" smtClean="0">
                <a:latin typeface="+mn-lt"/>
              </a:rPr>
              <a:t>больных с </a:t>
            </a:r>
            <a:r>
              <a:rPr lang="ru-RU" sz="2500" b="1" dirty="0">
                <a:latin typeface="+mn-lt"/>
              </a:rPr>
              <a:t>неблагоприятным исходом сепсиса</a:t>
            </a:r>
            <a:r>
              <a:rPr lang="en-US" sz="2500" b="1" dirty="0">
                <a:latin typeface="+mn-lt"/>
              </a:rPr>
              <a:t> </a:t>
            </a:r>
            <a:endParaRPr lang="ru-RU" sz="2500" dirty="0">
              <a:latin typeface="+mn-lt"/>
            </a:endParaRPr>
          </a:p>
        </p:txBody>
      </p:sp>
      <p:pic>
        <p:nvPicPr>
          <p:cNvPr id="4" name="Picture 2" descr="C:\Users\e.golovnia\Desktop\a РАБОТА ВСЁ 6.04.15\Flash\Я\ПСП ИТАЛИЯ СЕНТЯБРЬ'16\Dead 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60281"/>
            <a:ext cx="3744416" cy="251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 descr="C:\Users\e.golovnia\Desktop\a РАБОТА ВСЁ 6.04.15\Flash\Я\ПСП ИТАЛИЯ СЕНТЯБРЬ'16\Dead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631334"/>
            <a:ext cx="3672408" cy="2541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5148065" y="3143277"/>
            <a:ext cx="3995936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ru-RU" sz="1100" b="1" dirty="0"/>
              <a:t>Ds.: </a:t>
            </a:r>
            <a:r>
              <a:rPr lang="ru-RU" altLang="ru-RU" sz="1100" b="1" dirty="0" err="1" smtClean="0"/>
              <a:t>Медуллобластома</a:t>
            </a:r>
            <a:r>
              <a:rPr lang="ru-RU" altLang="ru-RU" sz="1100" b="1" dirty="0" smtClean="0"/>
              <a:t> височной доли.</a:t>
            </a:r>
            <a:endParaRPr lang="en-US" altLang="ru-RU" sz="1100" b="1" dirty="0"/>
          </a:p>
          <a:p>
            <a:r>
              <a:rPr lang="ru-RU" altLang="ru-RU" sz="1100" b="1" dirty="0" smtClean="0"/>
              <a:t>Осложнения</a:t>
            </a:r>
            <a:r>
              <a:rPr lang="en-US" altLang="ru-RU" sz="1100" b="1" dirty="0" smtClean="0"/>
              <a:t>: </a:t>
            </a:r>
            <a:r>
              <a:rPr lang="ru-RU" altLang="ru-RU" sz="1100" b="1" dirty="0" smtClean="0"/>
              <a:t>сепсис, септический шок </a:t>
            </a:r>
            <a:r>
              <a:rPr lang="en-US" altLang="ru-RU" sz="1100" b="1" dirty="0" smtClean="0"/>
              <a:t>(</a:t>
            </a:r>
            <a:r>
              <a:rPr lang="en-US" altLang="ru-RU" sz="1100" b="1" i="1" dirty="0" smtClean="0"/>
              <a:t>S</a:t>
            </a:r>
            <a:r>
              <a:rPr lang="en-US" altLang="ru-RU" sz="1100" b="1" i="1" dirty="0"/>
              <a:t>. </a:t>
            </a:r>
            <a:r>
              <a:rPr lang="en-US" altLang="ru-RU" sz="1100" b="1" i="1" dirty="0" err="1"/>
              <a:t>haemoliticus</a:t>
            </a:r>
            <a:r>
              <a:rPr lang="en-US" altLang="ru-RU" sz="1100" b="1" dirty="0" smtClean="0"/>
              <a:t>,</a:t>
            </a:r>
            <a:r>
              <a:rPr lang="ru-RU" altLang="ru-RU" sz="1100" b="1" dirty="0" smtClean="0"/>
              <a:t> грибковый сепсис</a:t>
            </a:r>
            <a:r>
              <a:rPr lang="en-US" altLang="ru-RU" sz="1100" b="1" dirty="0" smtClean="0"/>
              <a:t>);</a:t>
            </a:r>
            <a:r>
              <a:rPr lang="ru-RU" altLang="ru-RU" sz="1100" b="1" dirty="0" smtClean="0"/>
              <a:t> острая РТПХ.</a:t>
            </a:r>
            <a:endParaRPr lang="ru-RU" altLang="ru-RU" sz="11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3133423"/>
            <a:ext cx="369947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ru-RU" sz="1100" b="1" dirty="0"/>
              <a:t>Ds.: </a:t>
            </a:r>
            <a:r>
              <a:rPr lang="ru-RU" altLang="ru-RU" sz="1100" b="1" dirty="0" err="1" smtClean="0"/>
              <a:t>Медуллобластома</a:t>
            </a:r>
            <a:r>
              <a:rPr lang="ru-RU" altLang="ru-RU" sz="1100" b="1" dirty="0" smtClean="0"/>
              <a:t> мостомозжечкового угла</a:t>
            </a:r>
            <a:r>
              <a:rPr lang="en-US" altLang="ru-RU" sz="1100" b="1" dirty="0" smtClean="0"/>
              <a:t>.</a:t>
            </a:r>
            <a:endParaRPr lang="en-US" altLang="ru-RU" sz="1100" b="1" dirty="0"/>
          </a:p>
          <a:p>
            <a:r>
              <a:rPr lang="ru-RU" altLang="ru-RU" sz="1100" b="1" dirty="0"/>
              <a:t>О</a:t>
            </a:r>
            <a:r>
              <a:rPr lang="ru-RU" altLang="ru-RU" sz="1100" b="1" dirty="0" smtClean="0"/>
              <a:t>сложнения</a:t>
            </a:r>
            <a:r>
              <a:rPr lang="en-US" altLang="ru-RU" sz="1100" b="1" dirty="0" smtClean="0"/>
              <a:t>: </a:t>
            </a:r>
            <a:r>
              <a:rPr lang="ru-RU" altLang="ru-RU" sz="1100" b="1" dirty="0" smtClean="0"/>
              <a:t>сепсис, острая РТПХ</a:t>
            </a:r>
            <a:r>
              <a:rPr lang="en-US" altLang="ru-RU" sz="1100" b="1" dirty="0" smtClean="0"/>
              <a:t>,</a:t>
            </a:r>
            <a:r>
              <a:rPr lang="ru-RU" altLang="ru-RU" sz="1100" b="1" dirty="0" smtClean="0"/>
              <a:t> ДВС-синдром, полиорганная недостаточность.</a:t>
            </a:r>
            <a:endParaRPr lang="en-US" altLang="ru-RU" sz="1100" b="1" dirty="0"/>
          </a:p>
        </p:txBody>
      </p:sp>
      <p:pic>
        <p:nvPicPr>
          <p:cNvPr id="8" name="Picture 4" descr="C:\Users\e.golovnia\Desktop\a РАБОТА ВСЁ 6.04.15\Flash\Я\ПСП ИТАЛИЯ СЕНТЯБРЬ'16\Dead 3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2648" y="3733587"/>
            <a:ext cx="3784400" cy="2478559"/>
          </a:xfrm>
        </p:spPr>
      </p:pic>
      <p:pic>
        <p:nvPicPr>
          <p:cNvPr id="9" name="Picture 5" descr="C:\Users\e.golovnia\Desktop\a РАБОТА ВСЁ 6.04.15\Flash\Я\ПСП ИТАЛИЯ СЕНТЯБРЬ'16\Dead 4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48064" y="3746945"/>
            <a:ext cx="3888432" cy="2481277"/>
          </a:xfrm>
          <a:prstGeom prst="rect">
            <a:avLst/>
          </a:prstGeom>
        </p:spPr>
      </p:pic>
      <p:sp>
        <p:nvSpPr>
          <p:cNvPr id="10" name="Прямоугольник 14"/>
          <p:cNvSpPr>
            <a:spLocks noChangeArrowheads="1"/>
          </p:cNvSpPr>
          <p:nvPr/>
        </p:nvSpPr>
        <p:spPr bwMode="auto">
          <a:xfrm>
            <a:off x="539552" y="6257836"/>
            <a:ext cx="4105275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ru-RU" sz="1100" b="1" dirty="0" smtClean="0">
                <a:latin typeface="+mn-lt"/>
              </a:rPr>
              <a:t>Ds</a:t>
            </a:r>
            <a:r>
              <a:rPr lang="en-US" altLang="ru-RU" sz="1100" b="1" dirty="0">
                <a:latin typeface="+mn-lt"/>
              </a:rPr>
              <a:t>.: </a:t>
            </a:r>
            <a:r>
              <a:rPr lang="ru-RU" altLang="ru-RU" sz="1100" b="1" dirty="0" err="1" smtClean="0">
                <a:latin typeface="+mn-lt"/>
              </a:rPr>
              <a:t>Медуллобластома</a:t>
            </a:r>
            <a:r>
              <a:rPr lang="ru-RU" altLang="ru-RU" sz="1100" b="1" dirty="0" smtClean="0">
                <a:latin typeface="+mn-lt"/>
              </a:rPr>
              <a:t> 4-го желудочка.</a:t>
            </a:r>
            <a:endParaRPr lang="en-US" altLang="ru-RU" sz="1100" b="1" dirty="0">
              <a:latin typeface="+mn-lt"/>
            </a:endParaRPr>
          </a:p>
          <a:p>
            <a:pPr eaLnBrk="1" hangingPunct="1"/>
            <a:r>
              <a:rPr lang="ru-RU" altLang="ru-RU" sz="1100" b="1" dirty="0" smtClean="0">
                <a:latin typeface="+mn-lt"/>
              </a:rPr>
              <a:t>Осложнения</a:t>
            </a:r>
            <a:r>
              <a:rPr lang="en-US" altLang="ru-RU" sz="1100" b="1" dirty="0" smtClean="0">
                <a:latin typeface="+mn-lt"/>
              </a:rPr>
              <a:t>:</a:t>
            </a:r>
            <a:r>
              <a:rPr lang="ru-RU" altLang="ru-RU" sz="1100" b="1" dirty="0" smtClean="0">
                <a:latin typeface="+mn-lt"/>
              </a:rPr>
              <a:t> </a:t>
            </a:r>
            <a:r>
              <a:rPr lang="ru-RU" altLang="ru-RU" sz="1100" b="1" dirty="0" err="1" smtClean="0">
                <a:latin typeface="+mn-lt"/>
              </a:rPr>
              <a:t>агранулоцитоз</a:t>
            </a:r>
            <a:r>
              <a:rPr lang="ru-RU" altLang="ru-RU" sz="1100" b="1" dirty="0" smtClean="0">
                <a:latin typeface="+mn-lt"/>
              </a:rPr>
              <a:t>, кровоизлияние в мозг, лёгкие, ОРДС</a:t>
            </a:r>
            <a:r>
              <a:rPr lang="en-US" altLang="ru-RU" sz="1100" b="1" dirty="0" smtClean="0">
                <a:latin typeface="+mn-lt"/>
              </a:rPr>
              <a:t>.</a:t>
            </a:r>
            <a:endParaRPr lang="en-US" altLang="ru-RU" sz="1100" b="1" dirty="0">
              <a:latin typeface="+mn-lt"/>
            </a:endParaRPr>
          </a:p>
        </p:txBody>
      </p:sp>
      <p:sp>
        <p:nvSpPr>
          <p:cNvPr id="11" name="Прямоугольник 15"/>
          <p:cNvSpPr>
            <a:spLocks noChangeArrowheads="1"/>
          </p:cNvSpPr>
          <p:nvPr/>
        </p:nvSpPr>
        <p:spPr bwMode="auto">
          <a:xfrm>
            <a:off x="5148064" y="6228223"/>
            <a:ext cx="396081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ru-RU" sz="1100" b="1" dirty="0" smtClean="0">
                <a:latin typeface="+mn-lt"/>
              </a:rPr>
              <a:t>Ds.: </a:t>
            </a:r>
            <a:r>
              <a:rPr lang="ru-RU" altLang="ru-RU" sz="1100" b="1" dirty="0" err="1" smtClean="0">
                <a:latin typeface="+mn-lt"/>
              </a:rPr>
              <a:t>Лимфома</a:t>
            </a:r>
            <a:r>
              <a:rPr lang="ru-RU" altLang="ru-RU" sz="1100" b="1" dirty="0" smtClean="0">
                <a:latin typeface="+mn-lt"/>
              </a:rPr>
              <a:t> </a:t>
            </a:r>
            <a:r>
              <a:rPr lang="ru-RU" altLang="ru-RU" sz="1100" b="1" dirty="0" err="1" smtClean="0">
                <a:latin typeface="+mn-lt"/>
              </a:rPr>
              <a:t>Ходжкина</a:t>
            </a:r>
            <a:r>
              <a:rPr lang="ru-RU" altLang="ru-RU" sz="1100" b="1" dirty="0" smtClean="0">
                <a:latin typeface="+mn-lt"/>
              </a:rPr>
              <a:t>.</a:t>
            </a:r>
            <a:endParaRPr lang="en-US" altLang="ru-RU" sz="1100" b="1" dirty="0" smtClean="0">
              <a:latin typeface="+mn-lt"/>
            </a:endParaRPr>
          </a:p>
          <a:p>
            <a:pPr eaLnBrk="1" hangingPunct="1"/>
            <a:r>
              <a:rPr lang="ru-RU" altLang="ru-RU" sz="1100" b="1" dirty="0" smtClean="0">
                <a:latin typeface="+mn-lt"/>
              </a:rPr>
              <a:t>Осложнения</a:t>
            </a:r>
            <a:r>
              <a:rPr lang="en-US" altLang="ru-RU" sz="1100" b="1" dirty="0" smtClean="0">
                <a:latin typeface="+mn-lt"/>
              </a:rPr>
              <a:t>: </a:t>
            </a:r>
            <a:r>
              <a:rPr lang="ru-RU" altLang="ru-RU" sz="1100" b="1" dirty="0" err="1" smtClean="0">
                <a:latin typeface="+mn-lt"/>
              </a:rPr>
              <a:t>агранулоцитоз</a:t>
            </a:r>
            <a:r>
              <a:rPr lang="ru-RU" altLang="ru-RU" sz="1100" b="1" dirty="0" smtClean="0">
                <a:latin typeface="+mn-lt"/>
              </a:rPr>
              <a:t>, сепсис, септический шок.</a:t>
            </a:r>
            <a:endParaRPr lang="en-US" altLang="ru-RU" sz="11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37166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latin typeface="+mn-lt"/>
              </a:rPr>
              <a:t>Результаты исследования</a:t>
            </a:r>
            <a:endParaRPr lang="ru-RU" sz="4000" b="1" dirty="0">
              <a:latin typeface="+mn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624410"/>
            <a:ext cx="77048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cs typeface="Times New Roman" panose="02020603050405020304" pitchFamily="18" charset="0"/>
              </a:rPr>
              <a:t>Динамика </a:t>
            </a:r>
            <a:r>
              <a:rPr lang="ru-RU" sz="1600" b="1" dirty="0" err="1" smtClean="0">
                <a:cs typeface="Times New Roman" panose="02020603050405020304" pitchFamily="18" charset="0"/>
              </a:rPr>
              <a:t>пресепсина</a:t>
            </a:r>
            <a:r>
              <a:rPr lang="en-US" sz="1600" b="1" dirty="0" smtClean="0">
                <a:cs typeface="Times New Roman" panose="02020603050405020304" pitchFamily="18" charset="0"/>
              </a:rPr>
              <a:t>, </a:t>
            </a:r>
            <a:r>
              <a:rPr lang="ru-RU" sz="1600" b="1" dirty="0" err="1" smtClean="0">
                <a:cs typeface="Times New Roman" panose="02020603050405020304" pitchFamily="18" charset="0"/>
              </a:rPr>
              <a:t>прокальцитонина</a:t>
            </a:r>
            <a:r>
              <a:rPr lang="en-US" sz="1600" b="1" dirty="0" smtClean="0"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cs typeface="Times New Roman" panose="02020603050405020304" pitchFamily="18" charset="0"/>
              </a:rPr>
              <a:t>и С-реактивного белка </a:t>
            </a:r>
          </a:p>
          <a:p>
            <a:pPr algn="ctr"/>
            <a:r>
              <a:rPr lang="ru-RU" sz="1600" b="1" dirty="0" smtClean="0">
                <a:cs typeface="Times New Roman" panose="02020603050405020304" pitchFamily="18" charset="0"/>
              </a:rPr>
              <a:t>у </a:t>
            </a:r>
            <a:r>
              <a:rPr lang="ru-RU" sz="1600" b="1" dirty="0">
                <a:cs typeface="Times New Roman" panose="02020603050405020304" pitchFamily="18" charset="0"/>
              </a:rPr>
              <a:t>не выживших пациентов</a:t>
            </a:r>
            <a:endParaRPr lang="ru-RU" sz="1600" dirty="0"/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2336234"/>
              </p:ext>
            </p:extLst>
          </p:nvPr>
        </p:nvGraphicFramePr>
        <p:xfrm>
          <a:off x="539552" y="1340768"/>
          <a:ext cx="6768752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8773017"/>
              </p:ext>
            </p:extLst>
          </p:nvPr>
        </p:nvGraphicFramePr>
        <p:xfrm>
          <a:off x="611560" y="3861048"/>
          <a:ext cx="6768752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8918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333"/>
            <a:ext cx="7772400" cy="834380"/>
          </a:xfrm>
        </p:spPr>
        <p:txBody>
          <a:bodyPr/>
          <a:lstStyle/>
          <a:p>
            <a:r>
              <a:rPr lang="ru-RU" sz="4000" b="1" dirty="0" smtClean="0"/>
              <a:t>Актуальность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836712"/>
            <a:ext cx="9144000" cy="6021288"/>
          </a:xfrm>
        </p:spPr>
        <p:txBody>
          <a:bodyPr>
            <a:normAutofit fontScale="40000" lnSpcReduction="20000"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4500" dirty="0">
                <a:solidFill>
                  <a:schemeClr val="tx1"/>
                </a:solidFill>
              </a:rPr>
              <a:t>Успехи современной детской онкологии в значительной степени связаны с применением высокодозной и высокоинтенсивной химиотерапии, в том числе </a:t>
            </a:r>
            <a:r>
              <a:rPr lang="ru-RU" sz="4500" dirty="0" err="1">
                <a:solidFill>
                  <a:schemeClr val="tx1"/>
                </a:solidFill>
              </a:rPr>
              <a:t>миелоаблативных</a:t>
            </a:r>
            <a:r>
              <a:rPr lang="ru-RU" sz="4500" dirty="0">
                <a:solidFill>
                  <a:schemeClr val="tx1"/>
                </a:solidFill>
              </a:rPr>
              <a:t> режимов, которые сопряжены с высоким риском развития инфекционных </a:t>
            </a:r>
            <a:r>
              <a:rPr lang="ru-RU" sz="4500" dirty="0" smtClean="0">
                <a:solidFill>
                  <a:schemeClr val="tx1"/>
                </a:solidFill>
              </a:rPr>
              <a:t>осложнений. Сепсис и </a:t>
            </a:r>
            <a:r>
              <a:rPr lang="ru-RU" sz="4500" dirty="0">
                <a:solidFill>
                  <a:schemeClr val="tx1"/>
                </a:solidFill>
              </a:rPr>
              <a:t>с</a:t>
            </a:r>
            <a:r>
              <a:rPr lang="ru-RU" sz="4500" dirty="0" smtClean="0">
                <a:solidFill>
                  <a:schemeClr val="tx1"/>
                </a:solidFill>
              </a:rPr>
              <a:t>ептический </a:t>
            </a:r>
            <a:r>
              <a:rPr lang="ru-RU" sz="4500" dirty="0">
                <a:solidFill>
                  <a:schemeClr val="tx1"/>
                </a:solidFill>
              </a:rPr>
              <a:t>шок (СШ) </a:t>
            </a:r>
            <a:r>
              <a:rPr lang="ru-RU" sz="4500" dirty="0" smtClean="0">
                <a:solidFill>
                  <a:schemeClr val="tx1"/>
                </a:solidFill>
              </a:rPr>
              <a:t>являются </a:t>
            </a:r>
            <a:r>
              <a:rPr lang="ru-RU" sz="4500" dirty="0">
                <a:solidFill>
                  <a:schemeClr val="tx1"/>
                </a:solidFill>
              </a:rPr>
              <a:t>основной причиной </a:t>
            </a:r>
            <a:r>
              <a:rPr lang="ru-RU" sz="4500" dirty="0" smtClean="0">
                <a:solidFill>
                  <a:schemeClr val="tx1"/>
                </a:solidFill>
              </a:rPr>
              <a:t>смерти пациентов </a:t>
            </a:r>
            <a:r>
              <a:rPr lang="ru-RU" sz="4500" dirty="0">
                <a:solidFill>
                  <a:schemeClr val="tx1"/>
                </a:solidFill>
              </a:rPr>
              <a:t>и </a:t>
            </a:r>
            <a:r>
              <a:rPr lang="ru-RU" sz="4500" dirty="0" smtClean="0">
                <a:solidFill>
                  <a:schemeClr val="tx1"/>
                </a:solidFill>
              </a:rPr>
              <a:t>ее уровень среди </a:t>
            </a:r>
            <a:r>
              <a:rPr lang="ru-RU" sz="4500" dirty="0">
                <a:solidFill>
                  <a:schemeClr val="tx1"/>
                </a:solidFill>
              </a:rPr>
              <a:t>этой группы больных достигает 30-50% </a:t>
            </a:r>
            <a:r>
              <a:rPr lang="ru-RU" sz="4500" baseline="30000" dirty="0">
                <a:solidFill>
                  <a:schemeClr val="tx1"/>
                </a:solidFill>
              </a:rPr>
              <a:t>[1]</a:t>
            </a:r>
            <a:r>
              <a:rPr lang="ru-RU" sz="4500" dirty="0">
                <a:solidFill>
                  <a:schemeClr val="tx1"/>
                </a:solidFill>
              </a:rPr>
              <a:t>. Для правильной оценки состояния больных необходимо использовать надежные биомаркеры. К сожалению, «идеального биомаркера» для ранней диагностики сепсиса в настоящее время не существует</a:t>
            </a:r>
            <a:r>
              <a:rPr lang="ru-RU" sz="4500" dirty="0" smtClean="0">
                <a:solidFill>
                  <a:schemeClr val="tx1"/>
                </a:solidFill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4500" dirty="0" smtClean="0">
              <a:solidFill>
                <a:schemeClr val="tx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4500" dirty="0">
                <a:solidFill>
                  <a:schemeClr val="tx1"/>
                </a:solidFill>
              </a:rPr>
              <a:t>Чем раньше сепсис будет диагностирован, тем выше шансы на благоприятный исход и больше эффективность последующей терапии. Такими биомаркерами могут </a:t>
            </a:r>
            <a:r>
              <a:rPr lang="ru-RU" sz="4500" dirty="0" smtClean="0">
                <a:solidFill>
                  <a:schemeClr val="tx1"/>
                </a:solidFill>
              </a:rPr>
              <a:t>служить: </a:t>
            </a:r>
            <a:r>
              <a:rPr lang="ru-RU" sz="4500" dirty="0">
                <a:solidFill>
                  <a:schemeClr val="tx1"/>
                </a:solidFill>
              </a:rPr>
              <a:t>цитокины, растворимые рецепторы, белки острой фазы, молекулы, ассоциированные с повреждением (DAMP), патоген-ассоциированные молекулы (PAMP) и другие. Совместное использование нескольких биомаркеров может значительно повысить эффективность ранней диагностики сепсиса</a:t>
            </a:r>
            <a:r>
              <a:rPr lang="ru-RU" sz="4500" dirty="0" smtClean="0">
                <a:solidFill>
                  <a:schemeClr val="tx1"/>
                </a:solidFill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4500" dirty="0" smtClean="0">
              <a:solidFill>
                <a:schemeClr val="tx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4500" dirty="0">
                <a:solidFill>
                  <a:schemeClr val="tx1"/>
                </a:solidFill>
              </a:rPr>
              <a:t>Согласно определению </a:t>
            </a:r>
            <a:r>
              <a:rPr lang="ru-RU" sz="4500" dirty="0" smtClean="0">
                <a:solidFill>
                  <a:schemeClr val="tx1"/>
                </a:solidFill>
              </a:rPr>
              <a:t>Национального Института </a:t>
            </a:r>
            <a:r>
              <a:rPr lang="ru-RU" sz="4500" dirty="0">
                <a:solidFill>
                  <a:schemeClr val="tx1"/>
                </a:solidFill>
              </a:rPr>
              <a:t>Здоровья США (NIH) </a:t>
            </a:r>
            <a:r>
              <a:rPr lang="ru-RU" sz="4500" b="1" dirty="0">
                <a:solidFill>
                  <a:schemeClr val="tx1"/>
                </a:solidFill>
              </a:rPr>
              <a:t>биомаркер</a:t>
            </a:r>
            <a:r>
              <a:rPr lang="ru-RU" sz="4500" dirty="0">
                <a:solidFill>
                  <a:schemeClr val="tx1"/>
                </a:solidFill>
              </a:rPr>
              <a:t> – это характеристика, которая может быть объективно измерена и оценена, как индикатор нормальных биологических процессов, патологических процессов или фармакологического ответа на терапевтическое воздействие. При этом </a:t>
            </a:r>
            <a:r>
              <a:rPr lang="ru-RU" sz="4500" b="1" dirty="0">
                <a:solidFill>
                  <a:schemeClr val="tx1"/>
                </a:solidFill>
              </a:rPr>
              <a:t>чувствительность, специфичность и прогностическая значимость </a:t>
            </a:r>
            <a:r>
              <a:rPr lang="ru-RU" sz="4500" b="1" dirty="0" smtClean="0">
                <a:solidFill>
                  <a:schemeClr val="tx1"/>
                </a:solidFill>
              </a:rPr>
              <a:t>- наиболее важные критерии</a:t>
            </a:r>
            <a:r>
              <a:rPr lang="ru-RU" sz="4500" dirty="0">
                <a:solidFill>
                  <a:schemeClr val="tx1"/>
                </a:solidFill>
              </a:rPr>
              <a:t>, </a:t>
            </a:r>
            <a:r>
              <a:rPr lang="ru-RU" sz="4500" dirty="0" smtClean="0">
                <a:solidFill>
                  <a:schemeClr val="tx1"/>
                </a:solidFill>
              </a:rPr>
              <a:t>характеризующие биомаркер.</a:t>
            </a:r>
          </a:p>
          <a:p>
            <a:pPr algn="just"/>
            <a:endParaRPr lang="ru-RU" sz="1600" dirty="0">
              <a:solidFill>
                <a:schemeClr val="tx1"/>
              </a:solidFill>
            </a:endParaRPr>
          </a:p>
          <a:p>
            <a:pPr algn="just"/>
            <a:endParaRPr lang="ru-RU" sz="1600" dirty="0" smtClean="0">
              <a:solidFill>
                <a:schemeClr val="tx1"/>
              </a:solidFill>
            </a:endParaRPr>
          </a:p>
          <a:p>
            <a:pPr algn="just"/>
            <a:endParaRPr lang="ru-RU" sz="1600" dirty="0">
              <a:solidFill>
                <a:schemeClr val="tx1"/>
              </a:solidFill>
            </a:endParaRPr>
          </a:p>
          <a:p>
            <a:pPr algn="just"/>
            <a:r>
              <a:rPr lang="en-US" sz="2500" dirty="0" smtClean="0">
                <a:solidFill>
                  <a:schemeClr val="tx1"/>
                </a:solidFill>
              </a:rPr>
              <a:t>1.</a:t>
            </a:r>
            <a:r>
              <a:rPr lang="ru-RU" sz="2500" dirty="0" smtClean="0">
                <a:solidFill>
                  <a:schemeClr val="tx1"/>
                </a:solidFill>
              </a:rPr>
              <a:t> </a:t>
            </a:r>
            <a:r>
              <a:rPr lang="en-US" sz="2500" dirty="0" smtClean="0">
                <a:solidFill>
                  <a:schemeClr val="tx1"/>
                </a:solidFill>
              </a:rPr>
              <a:t>Levy </a:t>
            </a:r>
            <a:r>
              <a:rPr lang="en-US" sz="2500" dirty="0">
                <a:solidFill>
                  <a:schemeClr val="tx1"/>
                </a:solidFill>
              </a:rPr>
              <a:t>M.M., Dellinger R.P., Townsend S.R., Linde-</a:t>
            </a:r>
            <a:r>
              <a:rPr lang="en-US" sz="2500" dirty="0" err="1">
                <a:solidFill>
                  <a:schemeClr val="tx1"/>
                </a:solidFill>
              </a:rPr>
              <a:t>Zwirble</a:t>
            </a:r>
            <a:r>
              <a:rPr lang="en-US" sz="2500" dirty="0">
                <a:solidFill>
                  <a:schemeClr val="tx1"/>
                </a:solidFill>
              </a:rPr>
              <a:t> W.T., Marshall J.C., </a:t>
            </a:r>
            <a:r>
              <a:rPr lang="en-US" sz="2500" dirty="0" err="1">
                <a:solidFill>
                  <a:schemeClr val="tx1"/>
                </a:solidFill>
              </a:rPr>
              <a:t>Bion</a:t>
            </a:r>
            <a:r>
              <a:rPr lang="en-US" sz="2500" dirty="0">
                <a:solidFill>
                  <a:schemeClr val="tx1"/>
                </a:solidFill>
              </a:rPr>
              <a:t> J., </a:t>
            </a:r>
            <a:r>
              <a:rPr lang="en-US" sz="2500" dirty="0" err="1">
                <a:solidFill>
                  <a:schemeClr val="tx1"/>
                </a:solidFill>
              </a:rPr>
              <a:t>Schorr</a:t>
            </a:r>
            <a:r>
              <a:rPr lang="en-US" sz="2500" dirty="0">
                <a:solidFill>
                  <a:schemeClr val="tx1"/>
                </a:solidFill>
              </a:rPr>
              <a:t> C., Artigas A., Ramsay G., Beale R., Parker M.M., </a:t>
            </a:r>
            <a:r>
              <a:rPr lang="en-US" sz="2500" dirty="0" err="1">
                <a:solidFill>
                  <a:schemeClr val="tx1"/>
                </a:solidFill>
              </a:rPr>
              <a:t>Gerlach</a:t>
            </a:r>
            <a:r>
              <a:rPr lang="en-US" sz="2500" dirty="0">
                <a:solidFill>
                  <a:schemeClr val="tx1"/>
                </a:solidFill>
              </a:rPr>
              <a:t> H., Reinhart K., Silva E., Harvey M., Regan S., Angus D.C., Surviving Sepsis Campaign. The Surviving Sepsis Campaign: results of an international guideline-based performance improvement program targeting severe sepsis. </a:t>
            </a:r>
            <a:r>
              <a:rPr lang="ru-RU" sz="2500" dirty="0">
                <a:solidFill>
                  <a:schemeClr val="tx1"/>
                </a:solidFill>
              </a:rPr>
              <a:t>С</a:t>
            </a:r>
            <a:r>
              <a:rPr lang="en-US" sz="2500" dirty="0">
                <a:solidFill>
                  <a:schemeClr val="tx1"/>
                </a:solidFill>
              </a:rPr>
              <a:t>rit. Care Med. 2010; 38(2):367-374.</a:t>
            </a:r>
            <a:endParaRPr lang="ru-RU" sz="2500" dirty="0" smtClean="0">
              <a:solidFill>
                <a:schemeClr val="tx1"/>
              </a:solidFill>
            </a:endParaRPr>
          </a:p>
          <a:p>
            <a:pPr algn="just"/>
            <a:endParaRPr lang="ru-RU" sz="1600" dirty="0">
              <a:solidFill>
                <a:schemeClr val="tx1"/>
              </a:solidFill>
            </a:endParaRPr>
          </a:p>
          <a:p>
            <a:pPr algn="just"/>
            <a:endParaRPr lang="ru-RU" sz="1600" dirty="0" smtClean="0">
              <a:solidFill>
                <a:schemeClr val="tx1"/>
              </a:solidFill>
            </a:endParaRPr>
          </a:p>
          <a:p>
            <a:pPr algn="just"/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36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3600" b="1" dirty="0" smtClean="0">
                <a:latin typeface="+mn-lt"/>
              </a:rPr>
              <a:t>Мониторинг ПСП </a:t>
            </a:r>
            <a:br>
              <a:rPr lang="ru-RU" sz="3600" b="1" dirty="0" smtClean="0">
                <a:latin typeface="+mn-lt"/>
              </a:rPr>
            </a:br>
            <a:r>
              <a:rPr lang="ru-RU" sz="3600" b="1" dirty="0" smtClean="0">
                <a:latin typeface="+mn-lt"/>
              </a:rPr>
              <a:t>и управление терапией сепсиса</a:t>
            </a:r>
            <a:r>
              <a:rPr lang="en-US" sz="3600" b="1" dirty="0" smtClean="0">
                <a:latin typeface="+mn-lt"/>
              </a:rPr>
              <a:t/>
            </a:r>
            <a:br>
              <a:rPr lang="en-US" sz="3600" b="1" dirty="0" smtClean="0">
                <a:latin typeface="+mn-lt"/>
              </a:rPr>
            </a:br>
            <a:r>
              <a:rPr lang="en-US" sz="3100" b="1" dirty="0" smtClean="0">
                <a:latin typeface="+mn-lt"/>
              </a:rPr>
              <a:t> </a:t>
            </a:r>
            <a:r>
              <a:rPr lang="ru-RU" sz="2200" b="1" dirty="0" smtClean="0">
                <a:latin typeface="+mn-lt"/>
              </a:rPr>
              <a:t>(предварительные рекомендации)</a:t>
            </a:r>
            <a:r>
              <a:rPr lang="ru-RU" sz="1800" b="1" dirty="0" smtClean="0">
                <a:latin typeface="Book Antiqua" pitchFamily="18" charset="0"/>
              </a:rPr>
              <a:t/>
            </a:r>
            <a:br>
              <a:rPr lang="ru-RU" sz="1800" b="1" dirty="0" smtClean="0">
                <a:latin typeface="Book Antiqua" pitchFamily="18" charset="0"/>
              </a:rPr>
            </a:br>
            <a:endParaRPr lang="ru-RU" sz="1800" b="1" dirty="0"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8964488" cy="5328592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ru-RU" sz="2800" b="1" dirty="0" smtClean="0"/>
              <a:t>Измерение ПСП каждые 24 ч</a:t>
            </a:r>
          </a:p>
          <a:p>
            <a:pPr marL="0" indent="0">
              <a:buNone/>
              <a:defRPr/>
            </a:pPr>
            <a:endParaRPr lang="ru-RU" sz="2400" b="1" dirty="0" smtClean="0"/>
          </a:p>
          <a:p>
            <a:pPr>
              <a:defRPr/>
            </a:pPr>
            <a:r>
              <a:rPr lang="ru-RU" sz="2800" b="1" dirty="0" smtClean="0"/>
              <a:t>Неблагоприятный прогноз и указание </a:t>
            </a:r>
          </a:p>
          <a:p>
            <a:pPr>
              <a:buFontTx/>
              <a:buNone/>
              <a:defRPr/>
            </a:pPr>
            <a:r>
              <a:rPr lang="ru-RU" sz="2800" b="1" dirty="0" smtClean="0"/>
              <a:t>     на изменение антибактериальной терапии:</a:t>
            </a:r>
            <a:endParaRPr lang="en-US" sz="2800" b="1" dirty="0" smtClean="0"/>
          </a:p>
          <a:p>
            <a:pPr marL="565200" indent="-457200">
              <a:buFontTx/>
              <a:buNone/>
              <a:defRPr/>
            </a:pPr>
            <a:endParaRPr lang="ru-RU" sz="2400" b="1" dirty="0" smtClean="0"/>
          </a:p>
          <a:p>
            <a:pPr marL="565200" indent="-457200">
              <a:buFontTx/>
              <a:buNone/>
              <a:defRPr/>
            </a:pPr>
            <a:r>
              <a:rPr lang="en-US" sz="2800" b="1" dirty="0" smtClean="0"/>
              <a:t>1. </a:t>
            </a:r>
            <a:r>
              <a:rPr lang="ru-RU" sz="2800" b="1" dirty="0" smtClean="0"/>
              <a:t>Если исходный ПСП</a:t>
            </a:r>
            <a:r>
              <a:rPr lang="en-US" sz="2800" b="1" dirty="0" smtClean="0"/>
              <a:t> &lt; 1000 </a:t>
            </a:r>
            <a:r>
              <a:rPr lang="ru-RU" sz="2800" b="1" dirty="0" err="1" smtClean="0"/>
              <a:t>пг</a:t>
            </a:r>
            <a:r>
              <a:rPr lang="en-US" sz="2800" b="1" dirty="0" smtClean="0"/>
              <a:t>/</a:t>
            </a:r>
            <a:r>
              <a:rPr lang="ru-RU" sz="2800" b="1" dirty="0" smtClean="0"/>
              <a:t>мл</a:t>
            </a:r>
            <a:r>
              <a:rPr lang="en-US" sz="2800" b="1" dirty="0" smtClean="0"/>
              <a:t> </a:t>
            </a:r>
          </a:p>
          <a:p>
            <a:pPr marL="565200" indent="-457200">
              <a:buFontTx/>
              <a:buNone/>
              <a:defRPr/>
            </a:pPr>
            <a:r>
              <a:rPr lang="ru-RU" sz="2800" b="1" dirty="0" smtClean="0"/>
              <a:t>и коэффициент </a:t>
            </a:r>
            <a:r>
              <a:rPr lang="en-US" sz="2800" b="1" dirty="0"/>
              <a:t>b</a:t>
            </a:r>
            <a:r>
              <a:rPr lang="ru-RU" sz="2800" b="1" dirty="0" smtClean="0"/>
              <a:t> </a:t>
            </a:r>
            <a:r>
              <a:rPr lang="en-US" sz="2800" b="1" dirty="0" smtClean="0"/>
              <a:t>&gt; [</a:t>
            </a:r>
            <a:r>
              <a:rPr lang="en-US" sz="2800" b="1" dirty="0"/>
              <a:t>C</a:t>
            </a:r>
            <a:r>
              <a:rPr lang="ru-RU" sz="2800" b="1" baseline="-25000" dirty="0"/>
              <a:t>исх.</a:t>
            </a:r>
            <a:r>
              <a:rPr lang="ru-RU" sz="2800" b="1" dirty="0" smtClean="0"/>
              <a:t> </a:t>
            </a:r>
            <a:r>
              <a:rPr lang="ru-RU" sz="2800" b="1" dirty="0"/>
              <a:t>(</a:t>
            </a:r>
            <a:r>
              <a:rPr lang="ru-RU" sz="2800" b="1" dirty="0" smtClean="0"/>
              <a:t>ПСП)</a:t>
            </a:r>
            <a:r>
              <a:rPr lang="en-US" sz="2800" b="1" dirty="0" smtClean="0"/>
              <a:t> x 0,4] </a:t>
            </a:r>
            <a:r>
              <a:rPr lang="ru-RU" sz="2800" b="1" dirty="0" smtClean="0"/>
              <a:t>в течение 2-3 суток</a:t>
            </a:r>
            <a:r>
              <a:rPr lang="en-US" sz="2800" b="1" dirty="0" smtClean="0"/>
              <a:t>, </a:t>
            </a:r>
          </a:p>
          <a:p>
            <a:pPr>
              <a:buFontTx/>
              <a:buNone/>
              <a:defRPr/>
            </a:pPr>
            <a:r>
              <a:rPr lang="ru-RU" sz="1600" b="1" dirty="0" smtClean="0"/>
              <a:t>  </a:t>
            </a:r>
            <a:r>
              <a:rPr lang="en-US" sz="1600" b="1" dirty="0" smtClean="0"/>
              <a:t>(</a:t>
            </a:r>
            <a:r>
              <a:rPr lang="ru-RU" sz="1600" b="1" dirty="0" smtClean="0"/>
              <a:t>учитывай клинический характеристики: отмена ИВЛ, </a:t>
            </a:r>
          </a:p>
          <a:p>
            <a:pPr>
              <a:buFontTx/>
              <a:buNone/>
              <a:defRPr/>
            </a:pPr>
            <a:r>
              <a:rPr lang="ru-RU" sz="1600" b="1" dirty="0" smtClean="0"/>
              <a:t>  снижение доз вазопрессоров,  улучшение гемодинамики и др.)  </a:t>
            </a:r>
            <a:r>
              <a:rPr lang="ru-RU" sz="2800" b="1" dirty="0" smtClean="0"/>
              <a:t>или</a:t>
            </a:r>
          </a:p>
          <a:p>
            <a:pPr>
              <a:buFontTx/>
              <a:buNone/>
              <a:defRPr/>
            </a:pPr>
            <a:endParaRPr lang="ru-RU" sz="1600" b="1" dirty="0" smtClean="0"/>
          </a:p>
          <a:p>
            <a:pPr>
              <a:buFontTx/>
              <a:buNone/>
              <a:defRPr/>
            </a:pPr>
            <a:r>
              <a:rPr lang="en-US" sz="2400" b="1" dirty="0" smtClean="0"/>
              <a:t>2. </a:t>
            </a:r>
            <a:r>
              <a:rPr lang="ru-RU" sz="2800" b="1" dirty="0" smtClean="0"/>
              <a:t>Если исходный ПСП</a:t>
            </a:r>
            <a:r>
              <a:rPr lang="en-US" sz="2800" b="1" dirty="0" smtClean="0"/>
              <a:t> &gt; 1000 </a:t>
            </a:r>
            <a:r>
              <a:rPr lang="ru-RU" sz="2800" b="1" dirty="0" err="1" smtClean="0"/>
              <a:t>пг</a:t>
            </a:r>
            <a:r>
              <a:rPr lang="en-US" sz="2800" b="1" dirty="0" smtClean="0"/>
              <a:t>/</a:t>
            </a:r>
            <a:r>
              <a:rPr lang="ru-RU" sz="2800" b="1" dirty="0" smtClean="0"/>
              <a:t>мл</a:t>
            </a:r>
            <a:r>
              <a:rPr lang="en-US" sz="2800" b="1" dirty="0" smtClean="0"/>
              <a:t> </a:t>
            </a:r>
          </a:p>
          <a:p>
            <a:pPr>
              <a:buFontTx/>
              <a:buNone/>
              <a:defRPr/>
            </a:pPr>
            <a:r>
              <a:rPr lang="en-US" sz="2800" b="1" dirty="0" smtClean="0"/>
              <a:t>  </a:t>
            </a:r>
            <a:r>
              <a:rPr lang="ru-RU" sz="2800" b="1" dirty="0" smtClean="0"/>
              <a:t>и </a:t>
            </a:r>
            <a:r>
              <a:rPr lang="ru-RU" sz="2800" b="1" dirty="0"/>
              <a:t>коэффициент </a:t>
            </a:r>
            <a:r>
              <a:rPr lang="en-US" sz="2800" b="1" dirty="0"/>
              <a:t>b</a:t>
            </a:r>
            <a:r>
              <a:rPr lang="ru-RU" sz="2800" b="1" dirty="0" smtClean="0"/>
              <a:t> </a:t>
            </a:r>
            <a:r>
              <a:rPr lang="en-US" sz="2800" b="1" dirty="0" smtClean="0"/>
              <a:t>&gt; [</a:t>
            </a:r>
            <a:r>
              <a:rPr lang="en-US" sz="2800" b="1" dirty="0"/>
              <a:t>C</a:t>
            </a:r>
            <a:r>
              <a:rPr lang="ru-RU" sz="2800" b="1" baseline="-25000" dirty="0"/>
              <a:t>исх.</a:t>
            </a:r>
            <a:r>
              <a:rPr lang="ru-RU" sz="2800" b="1" dirty="0"/>
              <a:t> (ПСП)</a:t>
            </a:r>
            <a:r>
              <a:rPr lang="en-US" sz="2800" b="1" dirty="0"/>
              <a:t> </a:t>
            </a:r>
            <a:r>
              <a:rPr lang="en-US" sz="2800" b="1" dirty="0" smtClean="0"/>
              <a:t>x 0</a:t>
            </a:r>
            <a:r>
              <a:rPr lang="ru-RU" sz="2800" b="1" dirty="0" smtClean="0"/>
              <a:t>,</a:t>
            </a:r>
            <a:r>
              <a:rPr lang="en-US" sz="2800" b="1" dirty="0" smtClean="0"/>
              <a:t>2] </a:t>
            </a:r>
            <a:r>
              <a:rPr lang="ru-RU" sz="2800" b="1" dirty="0" smtClean="0"/>
              <a:t>в течение 3 суток.</a:t>
            </a:r>
          </a:p>
          <a:p>
            <a:pPr>
              <a:buFontTx/>
              <a:buNone/>
              <a:defRPr/>
            </a:pPr>
            <a:endParaRPr lang="ru-RU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  <a:p>
            <a:pPr>
              <a:buFontTx/>
              <a:buNone/>
              <a:defRPr/>
            </a:pPr>
            <a:endParaRPr lang="en-US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  <a:p>
            <a:pPr>
              <a:buFontTx/>
              <a:buNone/>
              <a:defRPr/>
            </a:pPr>
            <a:endParaRPr lang="en-US" sz="1400" dirty="0" smtClean="0"/>
          </a:p>
          <a:p>
            <a:pPr>
              <a:buFontTx/>
              <a:buNone/>
              <a:defRPr/>
            </a:pPr>
            <a:endParaRPr lang="en-US" sz="1400" dirty="0" smtClean="0"/>
          </a:p>
          <a:p>
            <a:pPr>
              <a:buFontTx/>
              <a:buNone/>
              <a:defRPr/>
            </a:pP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93530970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Заключение: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997152"/>
          </a:xfrm>
        </p:spPr>
        <p:txBody>
          <a:bodyPr>
            <a:noAutofit/>
          </a:bodyPr>
          <a:lstStyle/>
          <a:p>
            <a:pPr algn="just"/>
            <a:r>
              <a:rPr lang="ru-RU" sz="2400" dirty="0"/>
              <a:t>По результатам </a:t>
            </a:r>
            <a:r>
              <a:rPr lang="en-US" sz="2400" dirty="0"/>
              <a:t>ROC</a:t>
            </a:r>
            <a:r>
              <a:rPr lang="ru-RU" sz="2400" dirty="0"/>
              <a:t>-анализа выявлено преимущество </a:t>
            </a:r>
            <a:r>
              <a:rPr lang="ru-RU" sz="2400" dirty="0" err="1" smtClean="0"/>
              <a:t>пресепсина</a:t>
            </a:r>
            <a:r>
              <a:rPr lang="ru-RU" sz="2400" dirty="0" smtClean="0"/>
              <a:t> </a:t>
            </a:r>
            <a:r>
              <a:rPr lang="ru-RU" sz="2400" dirty="0"/>
              <a:t>перед </a:t>
            </a:r>
            <a:r>
              <a:rPr lang="ru-RU" sz="2400" dirty="0" err="1" smtClean="0"/>
              <a:t>прокальцитонином</a:t>
            </a:r>
            <a:r>
              <a:rPr lang="ru-RU" sz="2400" dirty="0" smtClean="0"/>
              <a:t> </a:t>
            </a:r>
            <a:r>
              <a:rPr lang="ru-RU" sz="2400" dirty="0"/>
              <a:t>и </a:t>
            </a:r>
            <a:r>
              <a:rPr lang="ru-RU" sz="2400" dirty="0" smtClean="0"/>
              <a:t>С-реактивным белком при </a:t>
            </a:r>
            <a:r>
              <a:rPr lang="ru-RU" sz="2400" dirty="0"/>
              <a:t>определении степени тяжести септических </a:t>
            </a:r>
            <a:r>
              <a:rPr lang="ru-RU" sz="2400" dirty="0" smtClean="0"/>
              <a:t>осложнений у </a:t>
            </a:r>
            <a:r>
              <a:rPr lang="ru-RU" sz="2400" dirty="0"/>
              <a:t>детей с онкопатологией. </a:t>
            </a:r>
            <a:endParaRPr lang="ru-RU" sz="2400" dirty="0" smtClean="0"/>
          </a:p>
          <a:p>
            <a:r>
              <a:rPr lang="ru-RU" sz="2400" dirty="0" smtClean="0"/>
              <a:t>Определены </a:t>
            </a:r>
            <a:r>
              <a:rPr lang="ru-RU" sz="2400" dirty="0"/>
              <a:t>пороговые уровни </a:t>
            </a:r>
            <a:r>
              <a:rPr lang="ru-RU" sz="2400" dirty="0" err="1" smtClean="0"/>
              <a:t>пресепсина</a:t>
            </a:r>
            <a:r>
              <a:rPr lang="ru-RU" sz="2400" dirty="0" smtClean="0"/>
              <a:t>, </a:t>
            </a:r>
            <a:r>
              <a:rPr lang="ru-RU" sz="2400" dirty="0" err="1" smtClean="0"/>
              <a:t>прокальцитонина</a:t>
            </a:r>
            <a:r>
              <a:rPr lang="ru-RU" sz="2400" dirty="0" smtClean="0"/>
              <a:t> </a:t>
            </a:r>
            <a:r>
              <a:rPr lang="ru-RU" sz="2400" dirty="0"/>
              <a:t>и </a:t>
            </a:r>
            <a:r>
              <a:rPr lang="ru-RU" sz="2400" dirty="0" smtClean="0"/>
              <a:t>С-реактивного белка </a:t>
            </a:r>
            <a:r>
              <a:rPr lang="ru-RU" sz="2400" dirty="0"/>
              <a:t>для </a:t>
            </a:r>
            <a:r>
              <a:rPr lang="ru-RU" sz="2400" dirty="0" smtClean="0"/>
              <a:t>дифференциальной диагностики различной </a:t>
            </a:r>
            <a:r>
              <a:rPr lang="ru-RU" sz="2400" dirty="0"/>
              <a:t>степени тяжести инфекционных осложнений с учетом комплексного противоопухолевого лечения. </a:t>
            </a:r>
            <a:endParaRPr lang="ru-RU" sz="2400" dirty="0" smtClean="0"/>
          </a:p>
          <a:p>
            <a:r>
              <a:rPr lang="ru-RU" sz="2400" dirty="0" smtClean="0"/>
              <a:t>По </a:t>
            </a:r>
            <a:r>
              <a:rPr lang="ru-RU" sz="2400" dirty="0"/>
              <a:t>знаку и величине коэффициента изменения </a:t>
            </a:r>
            <a:r>
              <a:rPr lang="ru-RU" sz="2400" dirty="0" smtClean="0"/>
              <a:t>концентрации (</a:t>
            </a:r>
            <a:r>
              <a:rPr lang="en-US" sz="2400" dirty="0" smtClean="0"/>
              <a:t>b</a:t>
            </a:r>
            <a:r>
              <a:rPr lang="ru-RU" sz="2400" dirty="0" smtClean="0"/>
              <a:t>,</a:t>
            </a:r>
            <a:r>
              <a:rPr lang="ru-RU" sz="2400" dirty="0"/>
              <a:t> пг/ </a:t>
            </a:r>
            <a:r>
              <a:rPr lang="ru-RU" sz="2400" dirty="0" err="1" smtClean="0"/>
              <a:t>мл×сутки</a:t>
            </a:r>
            <a:r>
              <a:rPr lang="ru-RU" sz="2400" dirty="0" smtClean="0"/>
              <a:t>) </a:t>
            </a:r>
            <a:r>
              <a:rPr lang="ru-RU" sz="2400" dirty="0"/>
              <a:t>можно </a:t>
            </a:r>
            <a:r>
              <a:rPr lang="ru-RU" sz="2400" dirty="0" smtClean="0"/>
              <a:t>оценить </a:t>
            </a:r>
            <a:r>
              <a:rPr lang="ru-RU" sz="2400" dirty="0"/>
              <a:t>и спрогнозировать динамику и возможный исход, причем только для пресепсина этот показатель </a:t>
            </a:r>
            <a:r>
              <a:rPr lang="ru-RU" sz="2400" dirty="0" smtClean="0"/>
              <a:t>оказался статистически значимо различным </a:t>
            </a:r>
            <a:r>
              <a:rPr lang="ru-RU" sz="2400" dirty="0"/>
              <a:t>для групп выживших и умерших </a:t>
            </a:r>
            <a:r>
              <a:rPr lang="ru-RU" sz="2400" dirty="0" smtClean="0"/>
              <a:t>пациентов (</a:t>
            </a:r>
            <a:r>
              <a:rPr lang="en-US" sz="2400" dirty="0"/>
              <a:t>p</a:t>
            </a:r>
            <a:r>
              <a:rPr lang="ru-RU" sz="2400" dirty="0"/>
              <a:t>=0,02).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62390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  <a:endParaRPr lang="ru-RU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5406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229600" cy="659735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/>
              <a:t>В 2016 году Общество критической медицины (SCCM) и Европейское общество интенсивной терапии (ESICM) организовали рабочую группу, которая и разработала новые критерии определения сепсиса (SEPSIS-3). </a:t>
            </a:r>
            <a:endParaRPr lang="ru-RU" sz="2400" dirty="0" smtClean="0"/>
          </a:p>
          <a:p>
            <a:pPr marL="0" indent="0" algn="just">
              <a:buNone/>
            </a:pPr>
            <a:r>
              <a:rPr lang="ru-RU" sz="2400" dirty="0" smtClean="0"/>
              <a:t>Основным </a:t>
            </a:r>
            <a:r>
              <a:rPr lang="ru-RU" sz="2400" dirty="0"/>
              <a:t>отличием явился уход от понятия ССВР с акцентом на клинические проявления сепсиса (органная недостаточность, гипотензия, зависимость от вазопрессоров). </a:t>
            </a:r>
            <a:endParaRPr lang="ru-RU" sz="2400" dirty="0" smtClean="0"/>
          </a:p>
          <a:p>
            <a:pPr marL="0" indent="0" algn="just">
              <a:buNone/>
            </a:pPr>
            <a:r>
              <a:rPr lang="ru-RU" sz="2400" dirty="0" smtClean="0"/>
              <a:t>Понятие </a:t>
            </a:r>
            <a:r>
              <a:rPr lang="ru-RU" sz="2400" dirty="0"/>
              <a:t>сепсиса стало включать в себя наличие инфекции и острой органной недостаточности, вызванной разрегулированным ответом </a:t>
            </a:r>
            <a:r>
              <a:rPr lang="ru-RU" sz="2400" dirty="0" err="1" smtClean="0"/>
              <a:t>макроорганизма</a:t>
            </a:r>
            <a:r>
              <a:rPr lang="ru-RU" sz="2400" dirty="0" smtClean="0"/>
              <a:t> </a:t>
            </a:r>
            <a:r>
              <a:rPr lang="ru-RU" sz="2400" dirty="0"/>
              <a:t>на </a:t>
            </a:r>
            <a:r>
              <a:rPr lang="ru-RU" sz="2400" dirty="0" smtClean="0"/>
              <a:t>инфекцию.</a:t>
            </a:r>
          </a:p>
          <a:p>
            <a:pPr marL="0" indent="0" algn="just">
              <a:buNone/>
            </a:pPr>
            <a:r>
              <a:rPr lang="ru-RU" sz="2400" dirty="0" smtClean="0"/>
              <a:t>Понятие «тяжелый сепсис» было исключено.   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53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"/>
            <a:ext cx="7772400" cy="476671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ru-RU" sz="3200" b="1" dirty="0"/>
              <a:t>ДИЗАЙН </a:t>
            </a:r>
            <a:r>
              <a:rPr lang="ru-RU" sz="3200" b="1" dirty="0" smtClean="0"/>
              <a:t>ИССЛЕДОВАНИЯ</a:t>
            </a:r>
            <a:endParaRPr lang="ru-RU" sz="3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613" y="476672"/>
            <a:ext cx="8928992" cy="4464496"/>
          </a:xfrm>
        </p:spPr>
        <p:txBody>
          <a:bodyPr>
            <a:normAutofit fontScale="5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ru-RU" sz="2900" dirty="0" smtClean="0">
                <a:solidFill>
                  <a:schemeClr val="tx1"/>
                </a:solidFill>
              </a:rPr>
              <a:t>В исследование</a:t>
            </a:r>
            <a:r>
              <a:rPr lang="en-US" sz="2900" dirty="0">
                <a:solidFill>
                  <a:schemeClr val="tx1"/>
                </a:solidFill>
              </a:rPr>
              <a:t> </a:t>
            </a:r>
            <a:r>
              <a:rPr lang="ru-RU" sz="2900" dirty="0" smtClean="0">
                <a:solidFill>
                  <a:schemeClr val="tx1"/>
                </a:solidFill>
              </a:rPr>
              <a:t>включили 1</a:t>
            </a:r>
            <a:r>
              <a:rPr lang="en-US" sz="2900" dirty="0" smtClean="0">
                <a:solidFill>
                  <a:schemeClr val="tx1"/>
                </a:solidFill>
              </a:rPr>
              <a:t>1</a:t>
            </a:r>
            <a:r>
              <a:rPr lang="ru-RU" sz="2900" dirty="0" smtClean="0">
                <a:solidFill>
                  <a:schemeClr val="tx1"/>
                </a:solidFill>
              </a:rPr>
              <a:t>7 пациентов в возрасте до 18 лет, страдающих онкологическими заболеваниями с </a:t>
            </a:r>
            <a:r>
              <a:rPr lang="ru-RU" sz="2900" dirty="0">
                <a:solidFill>
                  <a:schemeClr val="tx1"/>
                </a:solidFill>
              </a:rPr>
              <a:t>подозрением на инфекционные осложнения и сепсис.</a:t>
            </a:r>
          </a:p>
          <a:p>
            <a:r>
              <a:rPr lang="ru-RU" sz="2900" b="1" dirty="0" smtClean="0">
                <a:solidFill>
                  <a:schemeClr val="tx1"/>
                </a:solidFill>
              </a:rPr>
              <a:t>Основные </a:t>
            </a:r>
            <a:r>
              <a:rPr lang="ru-RU" sz="2900" b="1" dirty="0">
                <a:solidFill>
                  <a:schemeClr val="tx1"/>
                </a:solidFill>
              </a:rPr>
              <a:t>исследуемые </a:t>
            </a:r>
            <a:r>
              <a:rPr lang="ru-RU" sz="2900" b="1" dirty="0" smtClean="0">
                <a:solidFill>
                  <a:schemeClr val="tx1"/>
                </a:solidFill>
              </a:rPr>
              <a:t>параметры</a:t>
            </a:r>
            <a:endParaRPr lang="ru-RU" sz="2900" b="1" dirty="0">
              <a:solidFill>
                <a:schemeClr val="tx1"/>
              </a:solidFill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ru-RU" sz="2900" dirty="0">
                <a:solidFill>
                  <a:schemeClr val="tx1"/>
                </a:solidFill>
              </a:rPr>
              <a:t>Концентрация пресепсина в </a:t>
            </a:r>
            <a:r>
              <a:rPr lang="ru-RU" sz="2900" dirty="0" smtClean="0">
                <a:solidFill>
                  <a:schemeClr val="tx1"/>
                </a:solidFill>
              </a:rPr>
              <a:t>плазме крови.</a:t>
            </a:r>
            <a:endParaRPr lang="ru-RU" sz="2900" dirty="0">
              <a:solidFill>
                <a:schemeClr val="tx1"/>
              </a:solidFill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ru-RU" sz="2900" dirty="0">
                <a:solidFill>
                  <a:schemeClr val="tx1"/>
                </a:solidFill>
              </a:rPr>
              <a:t>Концентрация прокальцитонина в сыворотке </a:t>
            </a:r>
            <a:r>
              <a:rPr lang="ru-RU" sz="2900" dirty="0" smtClean="0">
                <a:solidFill>
                  <a:schemeClr val="tx1"/>
                </a:solidFill>
              </a:rPr>
              <a:t>крови.</a:t>
            </a:r>
            <a:endParaRPr lang="ru-RU" sz="2900" dirty="0">
              <a:solidFill>
                <a:schemeClr val="tx1"/>
              </a:solidFill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ru-RU" sz="2900" dirty="0">
                <a:solidFill>
                  <a:schemeClr val="tx1"/>
                </a:solidFill>
              </a:rPr>
              <a:t>Концентрация С-реактивного белка в сыворотке </a:t>
            </a:r>
            <a:r>
              <a:rPr lang="ru-RU" sz="2900" dirty="0" smtClean="0">
                <a:solidFill>
                  <a:schemeClr val="tx1"/>
                </a:solidFill>
              </a:rPr>
              <a:t>крови.</a:t>
            </a:r>
          </a:p>
          <a:p>
            <a:pPr lvl="0" algn="just"/>
            <a:r>
              <a:rPr lang="ru-RU" sz="2900" dirty="0">
                <a:solidFill>
                  <a:schemeClr val="tx1"/>
                </a:solidFill>
              </a:rPr>
              <a:t>Венозную кровь </a:t>
            </a:r>
            <a:r>
              <a:rPr lang="ru-RU" sz="2900" dirty="0" smtClean="0">
                <a:solidFill>
                  <a:schemeClr val="tx1"/>
                </a:solidFill>
              </a:rPr>
              <a:t>собирали в 2 вакуумные </a:t>
            </a:r>
            <a:r>
              <a:rPr lang="ru-RU" sz="2900" dirty="0">
                <a:solidFill>
                  <a:schemeClr val="tx1"/>
                </a:solidFill>
              </a:rPr>
              <a:t>пробирки </a:t>
            </a:r>
            <a:r>
              <a:rPr lang="ru-RU" sz="2900" dirty="0" smtClean="0">
                <a:solidFill>
                  <a:schemeClr val="tx1"/>
                </a:solidFill>
              </a:rPr>
              <a:t>– с активатором свертывания (сыворотка) и с К</a:t>
            </a:r>
            <a:r>
              <a:rPr lang="ru-RU" sz="2900" baseline="-25000" dirty="0" smtClean="0">
                <a:solidFill>
                  <a:schemeClr val="tx1"/>
                </a:solidFill>
              </a:rPr>
              <a:t>3</a:t>
            </a:r>
            <a:r>
              <a:rPr lang="ru-RU" sz="2900" dirty="0" smtClean="0">
                <a:solidFill>
                  <a:schemeClr val="tx1"/>
                </a:solidFill>
              </a:rPr>
              <a:t>/К</a:t>
            </a:r>
            <a:r>
              <a:rPr lang="ru-RU" sz="2900" baseline="-25000" dirty="0" smtClean="0">
                <a:solidFill>
                  <a:schemeClr val="tx1"/>
                </a:solidFill>
              </a:rPr>
              <a:t>2</a:t>
            </a:r>
            <a:r>
              <a:rPr lang="ru-RU" sz="2900" dirty="0" smtClean="0">
                <a:solidFill>
                  <a:schemeClr val="tx1"/>
                </a:solidFill>
              </a:rPr>
              <a:t>-ЭДТА (плазма). </a:t>
            </a:r>
            <a:endParaRPr lang="ru-RU" sz="2900" dirty="0">
              <a:solidFill>
                <a:schemeClr val="tx1"/>
              </a:solidFill>
            </a:endParaRPr>
          </a:p>
          <a:p>
            <a:pPr lvl="0"/>
            <a:r>
              <a:rPr lang="ru-RU" sz="2900" b="1" dirty="0" smtClean="0">
                <a:solidFill>
                  <a:schemeClr val="tx1"/>
                </a:solidFill>
              </a:rPr>
              <a:t>Контрольными точками были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900" dirty="0" smtClean="0">
                <a:solidFill>
                  <a:schemeClr val="tx1"/>
                </a:solidFill>
              </a:rPr>
              <a:t>Начало развития инфекционных осложнений по клиническим данным (Т</a:t>
            </a:r>
            <a:r>
              <a:rPr lang="en-US" sz="2900" dirty="0" smtClean="0">
                <a:solidFill>
                  <a:schemeClr val="tx1"/>
                </a:solidFill>
              </a:rPr>
              <a:t>ºC, </a:t>
            </a:r>
            <a:r>
              <a:rPr lang="ru-RU" sz="2900" dirty="0" smtClean="0">
                <a:solidFill>
                  <a:schemeClr val="tx1"/>
                </a:solidFill>
              </a:rPr>
              <a:t>нарастание лейкоцитоза, вазопрессорная поддержка).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900" dirty="0" smtClean="0">
                <a:solidFill>
                  <a:schemeClr val="tx1"/>
                </a:solidFill>
              </a:rPr>
              <a:t>72 час (3 день).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900" dirty="0" smtClean="0">
                <a:solidFill>
                  <a:schemeClr val="tx1"/>
                </a:solidFill>
              </a:rPr>
              <a:t>168 час (7 день).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2900" dirty="0">
                <a:solidFill>
                  <a:schemeClr val="tx1"/>
                </a:solidFill>
              </a:rPr>
              <a:t>В случае длительного течения инфекционных осложнений и </a:t>
            </a:r>
            <a:r>
              <a:rPr lang="ru-RU" sz="2900" dirty="0" smtClean="0">
                <a:solidFill>
                  <a:schemeClr val="tx1"/>
                </a:solidFill>
              </a:rPr>
              <a:t>сепсиса мониторинг маркеров сепсиса в отдельных случаях проводили многократно (до 20 определений, каждые 48 часов).</a:t>
            </a:r>
            <a:endParaRPr lang="ru-RU" sz="2900" dirty="0">
              <a:solidFill>
                <a:schemeClr val="tx1"/>
              </a:solidFill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ru-RU" sz="2900" dirty="0" smtClean="0">
              <a:solidFill>
                <a:schemeClr val="tx1"/>
              </a:solidFill>
            </a:endParaRPr>
          </a:p>
          <a:p>
            <a:pPr algn="just"/>
            <a:r>
              <a:rPr lang="ru-RU" sz="2900" dirty="0">
                <a:solidFill>
                  <a:schemeClr val="tx1"/>
                </a:solidFill>
              </a:rPr>
              <a:t>Определение концентрации вышеуказанных маркеров </a:t>
            </a:r>
            <a:r>
              <a:rPr lang="ru-RU" sz="2900" dirty="0" smtClean="0">
                <a:solidFill>
                  <a:schemeClr val="tx1"/>
                </a:solidFill>
              </a:rPr>
              <a:t>проводили </a:t>
            </a:r>
            <a:r>
              <a:rPr lang="ru-RU" sz="2900" dirty="0">
                <a:solidFill>
                  <a:schemeClr val="tx1"/>
                </a:solidFill>
              </a:rPr>
              <a:t>на автоматических анализаторах с использованием стандартных наборов реагентов согласно прилагаемым инструкциям. </a:t>
            </a:r>
          </a:p>
          <a:p>
            <a:pPr lvl="0" algn="just"/>
            <a:endParaRPr lang="ru-RU" sz="1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869160"/>
            <a:ext cx="4106229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599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"/>
            <a:ext cx="7772400" cy="692695"/>
          </a:xfrm>
        </p:spPr>
        <p:txBody>
          <a:bodyPr>
            <a:noAutofit/>
          </a:bodyPr>
          <a:lstStyle/>
          <a:p>
            <a:r>
              <a:rPr lang="ru-RU" sz="4000" b="1" dirty="0"/>
              <a:t>Материалы и методы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7360" y="802481"/>
            <a:ext cx="6400800" cy="432048"/>
          </a:xfrm>
        </p:spPr>
        <p:txBody>
          <a:bodyPr/>
          <a:lstStyle/>
          <a:p>
            <a:pPr marL="0" lvl="2"/>
            <a:r>
              <a:rPr lang="ru-RU" sz="1800" b="1" cap="all" dirty="0" smtClean="0">
                <a:solidFill>
                  <a:schemeClr val="tx1"/>
                </a:solidFill>
              </a:rPr>
              <a:t>Группы БОЛЬНЫХ</a:t>
            </a:r>
          </a:p>
          <a:p>
            <a:pPr marL="0" lvl="2"/>
            <a:endParaRPr lang="ru-RU" sz="1800" b="1" cap="all" dirty="0">
              <a:solidFill>
                <a:schemeClr val="tx1"/>
              </a:solidFill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193208"/>
            <a:ext cx="82809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Пациентов (</a:t>
            </a:r>
            <a:r>
              <a:rPr lang="en-US" dirty="0" smtClean="0"/>
              <a:t>n</a:t>
            </a:r>
            <a:r>
              <a:rPr lang="ru-RU" dirty="0" smtClean="0"/>
              <a:t>=117</a:t>
            </a:r>
            <a:r>
              <a:rPr lang="en-US" dirty="0" smtClean="0"/>
              <a:t>)</a:t>
            </a:r>
            <a:r>
              <a:rPr lang="ru-RU" dirty="0" smtClean="0"/>
              <a:t> разделили на 4 группы в зависимости от исхода клинического течения воспалительного процесса или инфекционных осложнений: </a:t>
            </a:r>
          </a:p>
          <a:p>
            <a:endParaRPr lang="ru-RU" sz="2000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2964216" y="4327360"/>
            <a:ext cx="28555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2"/>
            <a:r>
              <a:rPr lang="ru-RU" b="1" cap="all" dirty="0"/>
              <a:t>Статистический анализ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4653136"/>
            <a:ext cx="858669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ea typeface="Calibri" panose="020F0502020204030204" pitchFamily="34" charset="0"/>
              </a:rPr>
              <a:t>Полученные данные анализировали с использованием программ </a:t>
            </a:r>
            <a:r>
              <a:rPr lang="en-US" sz="1600" dirty="0">
                <a:ea typeface="Calibri" panose="020F0502020204030204" pitchFamily="34" charset="0"/>
              </a:rPr>
              <a:t>SPSS</a:t>
            </a:r>
            <a:r>
              <a:rPr lang="ru-RU" sz="1600" dirty="0">
                <a:ea typeface="Calibri" panose="020F0502020204030204" pitchFamily="34" charset="0"/>
              </a:rPr>
              <a:t> 21.0 (</a:t>
            </a:r>
            <a:r>
              <a:rPr lang="en-US" sz="1600" dirty="0">
                <a:ea typeface="Calibri" panose="020F0502020204030204" pitchFamily="34" charset="0"/>
              </a:rPr>
              <a:t>SPSS </a:t>
            </a:r>
            <a:r>
              <a:rPr lang="en-US" sz="1600" dirty="0" smtClean="0">
                <a:ea typeface="Calibri" panose="020F0502020204030204" pitchFamily="34" charset="0"/>
              </a:rPr>
              <a:t>Inc.</a:t>
            </a:r>
            <a:r>
              <a:rPr lang="ru-RU" sz="1600" dirty="0" smtClean="0">
                <a:ea typeface="Calibri" panose="020F0502020204030204" pitchFamily="34" charset="0"/>
              </a:rPr>
              <a:t>, </a:t>
            </a:r>
            <a:r>
              <a:rPr lang="en-US" sz="1600" dirty="0">
                <a:ea typeface="Calibri" panose="020F0502020204030204" pitchFamily="34" charset="0"/>
              </a:rPr>
              <a:t>Chicago</a:t>
            </a:r>
            <a:r>
              <a:rPr lang="ru-RU" sz="1600" dirty="0">
                <a:ea typeface="Calibri" panose="020F0502020204030204" pitchFamily="34" charset="0"/>
              </a:rPr>
              <a:t>, </a:t>
            </a:r>
            <a:r>
              <a:rPr lang="en-US" sz="1600" dirty="0">
                <a:ea typeface="Calibri" panose="020F0502020204030204" pitchFamily="34" charset="0"/>
              </a:rPr>
              <a:t>IL</a:t>
            </a:r>
            <a:r>
              <a:rPr lang="ru-RU" sz="1600" dirty="0">
                <a:ea typeface="Calibri" panose="020F0502020204030204" pitchFamily="34" charset="0"/>
              </a:rPr>
              <a:t>)</a:t>
            </a:r>
            <a:r>
              <a:rPr lang="en-US" sz="1600" dirty="0">
                <a:ea typeface="Calibri" panose="020F0502020204030204" pitchFamily="34" charset="0"/>
              </a:rPr>
              <a:t>, MS Excel 2019</a:t>
            </a:r>
            <a:r>
              <a:rPr lang="ru-RU" sz="1600" dirty="0">
                <a:ea typeface="Calibri" panose="020F0502020204030204" pitchFamily="34" charset="0"/>
              </a:rPr>
              <a:t> </a:t>
            </a:r>
            <a:r>
              <a:rPr lang="en-US" sz="1600" dirty="0"/>
              <a:t>(Microsoft Corp</a:t>
            </a:r>
            <a:r>
              <a:rPr lang="ru-RU" sz="1600" dirty="0"/>
              <a:t>.</a:t>
            </a:r>
            <a:r>
              <a:rPr lang="en-US" sz="1600" dirty="0"/>
              <a:t>, Redmond, WA</a:t>
            </a:r>
            <a:r>
              <a:rPr lang="en-US" sz="1600" dirty="0" smtClean="0"/>
              <a:t>)</a:t>
            </a:r>
            <a:r>
              <a:rPr lang="ru-RU" sz="1600" dirty="0" smtClean="0"/>
              <a:t>, </a:t>
            </a:r>
            <a:r>
              <a:rPr lang="en-US" sz="1600" dirty="0" smtClean="0"/>
              <a:t>Origin 6.1 (</a:t>
            </a:r>
            <a:r>
              <a:rPr lang="en-US" sz="1600" dirty="0" err="1" smtClean="0"/>
              <a:t>OriginLab</a:t>
            </a:r>
            <a:r>
              <a:rPr lang="en-US" sz="1600" dirty="0" smtClean="0"/>
              <a:t>, Corp., </a:t>
            </a:r>
            <a:r>
              <a:rPr lang="en-US" sz="1600" dirty="0"/>
              <a:t>Northampton, </a:t>
            </a:r>
            <a:r>
              <a:rPr lang="en-US" sz="1600" dirty="0" smtClean="0"/>
              <a:t>MA)</a:t>
            </a:r>
            <a:r>
              <a:rPr lang="ru-RU" sz="1600" dirty="0" smtClean="0">
                <a:ea typeface="Calibri" panose="020F0502020204030204" pitchFamily="34" charset="0"/>
              </a:rPr>
              <a:t>. </a:t>
            </a:r>
            <a:r>
              <a:rPr lang="ru-RU" sz="1600" dirty="0">
                <a:ea typeface="Calibri" panose="020F0502020204030204" pitchFamily="34" charset="0"/>
              </a:rPr>
              <a:t>Исследуемые показатели обладали распределением, отличавшимся от нормального, и были представлены в виде </a:t>
            </a:r>
            <a:r>
              <a:rPr lang="ru-RU" sz="1600" b="1" dirty="0">
                <a:ea typeface="Calibri" panose="020F0502020204030204" pitchFamily="34" charset="0"/>
              </a:rPr>
              <a:t>медианы, минимального и максимального значений</a:t>
            </a:r>
            <a:r>
              <a:rPr lang="ru-RU" sz="1600" dirty="0">
                <a:ea typeface="Calibri" panose="020F0502020204030204" pitchFamily="34" charset="0"/>
              </a:rPr>
              <a:t>. Непараметрические данные проанализированы с использованием критерия </a:t>
            </a:r>
            <a:r>
              <a:rPr lang="ru-RU" sz="1600" dirty="0" err="1">
                <a:ea typeface="Calibri" panose="020F0502020204030204" pitchFamily="34" charset="0"/>
              </a:rPr>
              <a:t>Краскела-Уоллиса</a:t>
            </a:r>
            <a:r>
              <a:rPr lang="ru-RU" sz="1600" dirty="0">
                <a:ea typeface="Calibri" panose="020F0502020204030204" pitchFamily="34" charset="0"/>
              </a:rPr>
              <a:t> для сравнения медиан в исследуемых группах. Определение пороговых значений проводили с помощью </a:t>
            </a:r>
            <a:r>
              <a:rPr lang="en-US" sz="1600" dirty="0">
                <a:ea typeface="Calibri" panose="020F0502020204030204" pitchFamily="34" charset="0"/>
              </a:rPr>
              <a:t>ROC</a:t>
            </a:r>
            <a:r>
              <a:rPr lang="ru-RU" sz="1600" dirty="0">
                <a:ea typeface="Calibri" panose="020F0502020204030204" pitchFamily="34" charset="0"/>
              </a:rPr>
              <a:t>-анализа. Различия считали статистически значимыми при </a:t>
            </a:r>
            <a:r>
              <a:rPr lang="en-US" sz="1600" dirty="0">
                <a:ea typeface="Calibri" panose="020F0502020204030204" pitchFamily="34" charset="0"/>
              </a:rPr>
              <a:t>p</a:t>
            </a:r>
            <a:r>
              <a:rPr lang="ru-RU" sz="1600" dirty="0">
                <a:ea typeface="Calibri" panose="020F0502020204030204" pitchFamily="34" charset="0"/>
              </a:rPr>
              <a:t>&lt;0,05.</a:t>
            </a:r>
            <a:endParaRPr lang="ru-RU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669866" y="1954916"/>
            <a:ext cx="3168352" cy="2259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sz="1600" dirty="0" smtClean="0"/>
              <a:t>группа </a:t>
            </a:r>
            <a:r>
              <a:rPr lang="ru-RU" sz="1600" dirty="0"/>
              <a:t>– отсутствие осложнений лечения </a:t>
            </a:r>
            <a:r>
              <a:rPr lang="ru-RU" sz="1600" dirty="0" smtClean="0"/>
              <a:t>(11,1%)</a:t>
            </a:r>
          </a:p>
          <a:p>
            <a:pPr>
              <a:lnSpc>
                <a:spcPct val="50000"/>
              </a:lnSpc>
              <a:spcBef>
                <a:spcPts val="400"/>
              </a:spcBef>
            </a:pPr>
            <a:r>
              <a:rPr lang="ru-RU" sz="1600" dirty="0" smtClean="0"/>
              <a:t> </a:t>
            </a:r>
            <a:endParaRPr lang="ru-RU" sz="1600" dirty="0"/>
          </a:p>
          <a:p>
            <a:r>
              <a:rPr lang="ru-RU" sz="1600" dirty="0" smtClean="0"/>
              <a:t>группа </a:t>
            </a:r>
            <a:r>
              <a:rPr lang="ru-RU" sz="1600" dirty="0"/>
              <a:t>– наличие </a:t>
            </a:r>
            <a:r>
              <a:rPr lang="ru-RU" sz="1600" dirty="0" smtClean="0"/>
              <a:t>ССВР ( 54,7</a:t>
            </a:r>
            <a:r>
              <a:rPr lang="ru-RU" sz="1600" dirty="0"/>
              <a:t>%) </a:t>
            </a:r>
            <a:endParaRPr lang="ru-RU" sz="1600" dirty="0" smtClean="0"/>
          </a:p>
          <a:p>
            <a:pPr>
              <a:spcBef>
                <a:spcPts val="1000"/>
              </a:spcBef>
            </a:pPr>
            <a:endParaRPr lang="ru-RU" sz="1600" dirty="0"/>
          </a:p>
          <a:p>
            <a:r>
              <a:rPr lang="ru-RU" sz="1600" dirty="0" smtClean="0"/>
              <a:t>группа </a:t>
            </a:r>
            <a:r>
              <a:rPr lang="ru-RU" sz="1600" dirty="0"/>
              <a:t>– сепсис </a:t>
            </a:r>
            <a:r>
              <a:rPr lang="ru-RU" sz="1600" dirty="0" smtClean="0"/>
              <a:t>(23,1</a:t>
            </a:r>
            <a:r>
              <a:rPr lang="ru-RU" sz="1600" dirty="0"/>
              <a:t>%) </a:t>
            </a:r>
          </a:p>
          <a:p>
            <a:pPr>
              <a:spcBef>
                <a:spcPts val="1100"/>
              </a:spcBef>
            </a:pPr>
            <a:endParaRPr lang="ru-RU" sz="1600" dirty="0"/>
          </a:p>
          <a:p>
            <a:r>
              <a:rPr lang="ru-RU" sz="1600" dirty="0" smtClean="0"/>
              <a:t>группа </a:t>
            </a:r>
            <a:r>
              <a:rPr lang="ru-RU" sz="1600" dirty="0"/>
              <a:t>– септический шок </a:t>
            </a:r>
            <a:r>
              <a:rPr lang="ru-RU" sz="1600" dirty="0" smtClean="0"/>
              <a:t>(11,1%)</a:t>
            </a:r>
            <a:endParaRPr lang="ru-RU" sz="1600" dirty="0"/>
          </a:p>
        </p:txBody>
      </p: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6495634"/>
              </p:ext>
            </p:extLst>
          </p:nvPr>
        </p:nvGraphicFramePr>
        <p:xfrm>
          <a:off x="611560" y="1844824"/>
          <a:ext cx="5688631" cy="2692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5263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0"/>
            <a:ext cx="7772400" cy="792087"/>
          </a:xfrm>
        </p:spPr>
        <p:txBody>
          <a:bodyPr/>
          <a:lstStyle/>
          <a:p>
            <a:r>
              <a:rPr lang="ru-RU" sz="4000" b="1" dirty="0" smtClean="0"/>
              <a:t>Материалы</a:t>
            </a:r>
            <a:r>
              <a:rPr lang="ru-RU" b="1" dirty="0" smtClean="0"/>
              <a:t> и методы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836712"/>
            <a:ext cx="9144000" cy="6021288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</a:pPr>
            <a:r>
              <a:rPr lang="ru-RU" sz="1800" b="1" dirty="0" smtClean="0">
                <a:solidFill>
                  <a:schemeClr val="tx1"/>
                </a:solidFill>
              </a:rPr>
              <a:t>Синдром системной воспалительной реакции (ССВР) </a:t>
            </a:r>
            <a:r>
              <a:rPr lang="ru-RU" sz="1800" dirty="0" smtClean="0">
                <a:solidFill>
                  <a:schemeClr val="tx1"/>
                </a:solidFill>
              </a:rPr>
              <a:t>предполагает наличие 2-х и более признаков из следующих критериев: температура тела менее 36,8˚С или  более 38,8˚С,  ЧСС более 90 уд/мин, ЧД более 20 вдохов/мин или </a:t>
            </a:r>
            <a:r>
              <a:rPr lang="en-US" sz="1800" dirty="0" smtClean="0">
                <a:solidFill>
                  <a:schemeClr val="tx1"/>
                </a:solidFill>
              </a:rPr>
              <a:t>Pa</a:t>
            </a:r>
            <a:r>
              <a:rPr lang="ru-RU" sz="1800" dirty="0" smtClean="0">
                <a:solidFill>
                  <a:schemeClr val="tx1"/>
                </a:solidFill>
              </a:rPr>
              <a:t>(</a:t>
            </a:r>
            <a:r>
              <a:rPr lang="en-US" sz="1800" dirty="0" smtClean="0">
                <a:solidFill>
                  <a:schemeClr val="tx1"/>
                </a:solidFill>
              </a:rPr>
              <a:t>CO</a:t>
            </a:r>
            <a:r>
              <a:rPr lang="ru-RU" sz="1800" baseline="-25000" dirty="0" smtClean="0">
                <a:solidFill>
                  <a:schemeClr val="tx1"/>
                </a:solidFill>
              </a:rPr>
              <a:t>2</a:t>
            </a:r>
            <a:r>
              <a:rPr lang="ru-RU" sz="1800" dirty="0" smtClean="0">
                <a:solidFill>
                  <a:schemeClr val="tx1"/>
                </a:solidFill>
              </a:rPr>
              <a:t>) менее 4,3 кПа (32 </a:t>
            </a:r>
            <a:r>
              <a:rPr lang="ru-RU" sz="1800" dirty="0" err="1" smtClean="0">
                <a:solidFill>
                  <a:schemeClr val="tx1"/>
                </a:solidFill>
              </a:rPr>
              <a:t>мм.рт.ст</a:t>
            </a:r>
            <a:r>
              <a:rPr lang="ru-RU" sz="1800" dirty="0" smtClean="0">
                <a:solidFill>
                  <a:schemeClr val="tx1"/>
                </a:solidFill>
              </a:rPr>
              <a:t>.), количество лейкоцитов более 12×10</a:t>
            </a:r>
            <a:r>
              <a:rPr lang="ru-RU" sz="1800" baseline="30000" dirty="0" smtClean="0">
                <a:solidFill>
                  <a:schemeClr val="tx1"/>
                </a:solidFill>
              </a:rPr>
              <a:t>9</a:t>
            </a:r>
            <a:r>
              <a:rPr lang="ru-RU" sz="1800" dirty="0" smtClean="0">
                <a:solidFill>
                  <a:schemeClr val="tx1"/>
                </a:solidFill>
              </a:rPr>
              <a:t>/л или менее 4×10</a:t>
            </a:r>
            <a:r>
              <a:rPr lang="ru-RU" sz="1800" baseline="30000" dirty="0" smtClean="0">
                <a:solidFill>
                  <a:schemeClr val="tx1"/>
                </a:solidFill>
              </a:rPr>
              <a:t>9</a:t>
            </a:r>
            <a:r>
              <a:rPr lang="ru-RU" sz="1800" dirty="0" smtClean="0">
                <a:solidFill>
                  <a:schemeClr val="tx1"/>
                </a:solidFill>
              </a:rPr>
              <a:t>/л или присутствие незрелых </a:t>
            </a:r>
            <a:r>
              <a:rPr lang="ru-RU" sz="1800" dirty="0" err="1" smtClean="0">
                <a:solidFill>
                  <a:schemeClr val="tx1"/>
                </a:solidFill>
              </a:rPr>
              <a:t>палочкоядерных</a:t>
            </a:r>
            <a:r>
              <a:rPr lang="ru-RU" sz="1800" dirty="0" smtClean="0">
                <a:solidFill>
                  <a:schemeClr val="tx1"/>
                </a:solidFill>
              </a:rPr>
              <a:t> форм более 10%. </a:t>
            </a:r>
          </a:p>
          <a:p>
            <a:pPr algn="just">
              <a:lnSpc>
                <a:spcPct val="120000"/>
              </a:lnSpc>
            </a:pPr>
            <a:r>
              <a:rPr lang="ru-RU" sz="1800" b="1" dirty="0" smtClean="0">
                <a:solidFill>
                  <a:schemeClr val="tx1"/>
                </a:solidFill>
              </a:rPr>
              <a:t>Сепсис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>
                <a:solidFill>
                  <a:schemeClr val="tx1"/>
                </a:solidFill>
              </a:rPr>
              <a:t>– </a:t>
            </a:r>
            <a:r>
              <a:rPr lang="ru-RU" sz="1800" dirty="0" smtClean="0">
                <a:solidFill>
                  <a:schemeClr val="tx1"/>
                </a:solidFill>
              </a:rPr>
              <a:t>подозреваемая </a:t>
            </a:r>
            <a:r>
              <a:rPr lang="ru-RU" sz="1800" dirty="0">
                <a:solidFill>
                  <a:schemeClr val="tx1"/>
                </a:solidFill>
              </a:rPr>
              <a:t>или документированная инфекция в сочетании с остро возникшей органной </a:t>
            </a:r>
            <a:r>
              <a:rPr lang="ru-RU" sz="1800" dirty="0" smtClean="0">
                <a:solidFill>
                  <a:schemeClr val="tx1"/>
                </a:solidFill>
              </a:rPr>
              <a:t>дисфункцией (повышение индекса </a:t>
            </a:r>
            <a:r>
              <a:rPr lang="ru-RU" sz="1800" dirty="0">
                <a:solidFill>
                  <a:schemeClr val="tx1"/>
                </a:solidFill>
              </a:rPr>
              <a:t>шкалы </a:t>
            </a:r>
            <a:r>
              <a:rPr lang="en-US" sz="1800" dirty="0">
                <a:solidFill>
                  <a:schemeClr val="tx1"/>
                </a:solidFill>
              </a:rPr>
              <a:t>q</a:t>
            </a:r>
            <a:r>
              <a:rPr lang="ru-RU" sz="1800" dirty="0" smtClean="0">
                <a:solidFill>
                  <a:schemeClr val="tx1"/>
                </a:solidFill>
              </a:rPr>
              <a:t>SOFA</a:t>
            </a:r>
            <a:r>
              <a:rPr lang="en-US" sz="1800" dirty="0" smtClean="0">
                <a:solidFill>
                  <a:schemeClr val="tx1"/>
                </a:solidFill>
              </a:rPr>
              <a:t>*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>
                <a:solidFill>
                  <a:schemeClr val="tx1"/>
                </a:solidFill>
              </a:rPr>
              <a:t>на 2 балла и более от базового значения). </a:t>
            </a:r>
            <a:endParaRPr lang="ru-RU" sz="1800" dirty="0" smtClean="0">
              <a:solidFill>
                <a:schemeClr val="tx1"/>
              </a:solidFill>
            </a:endParaRPr>
          </a:p>
          <a:p>
            <a:pPr algn="just">
              <a:lnSpc>
                <a:spcPct val="120000"/>
              </a:lnSpc>
            </a:pPr>
            <a:r>
              <a:rPr lang="ru-RU" sz="1800" b="1" dirty="0" smtClean="0">
                <a:solidFill>
                  <a:schemeClr val="tx1"/>
                </a:solidFill>
              </a:rPr>
              <a:t>Септический </a:t>
            </a:r>
            <a:r>
              <a:rPr lang="ru-RU" sz="1800" b="1" dirty="0">
                <a:solidFill>
                  <a:schemeClr val="tx1"/>
                </a:solidFill>
              </a:rPr>
              <a:t>шок </a:t>
            </a:r>
            <a:r>
              <a:rPr lang="ru-RU" sz="1800" dirty="0" smtClean="0">
                <a:solidFill>
                  <a:schemeClr val="tx1"/>
                </a:solidFill>
              </a:rPr>
              <a:t>– </a:t>
            </a:r>
            <a:r>
              <a:rPr lang="ru-RU" sz="1800" dirty="0">
                <a:solidFill>
                  <a:schemeClr val="tx1"/>
                </a:solidFill>
              </a:rPr>
              <a:t>клинический вариант течения сепсиса, характеризующийся циркуляторной недостаточностью, проявляющейся артериальной гипотонией, повышением уровня </a:t>
            </a:r>
            <a:r>
              <a:rPr lang="ru-RU" sz="1800" dirty="0" err="1">
                <a:solidFill>
                  <a:schemeClr val="tx1"/>
                </a:solidFill>
              </a:rPr>
              <a:t>лактата</a:t>
            </a:r>
            <a:r>
              <a:rPr lang="ru-RU" sz="1800" dirty="0">
                <a:solidFill>
                  <a:schemeClr val="tx1"/>
                </a:solidFill>
              </a:rPr>
              <a:t> более 2 </a:t>
            </a:r>
            <a:r>
              <a:rPr lang="ru-RU" sz="1800" dirty="0" err="1">
                <a:solidFill>
                  <a:schemeClr val="tx1"/>
                </a:solidFill>
              </a:rPr>
              <a:t>ммоль</a:t>
            </a:r>
            <a:r>
              <a:rPr lang="ru-RU" sz="1800" dirty="0">
                <a:solidFill>
                  <a:schemeClr val="tx1"/>
                </a:solidFill>
              </a:rPr>
              <a:t>/л, несмотря на адекватную </a:t>
            </a:r>
            <a:r>
              <a:rPr lang="ru-RU" sz="1800" dirty="0" err="1">
                <a:solidFill>
                  <a:schemeClr val="tx1"/>
                </a:solidFill>
              </a:rPr>
              <a:t>инфузионную</a:t>
            </a:r>
            <a:r>
              <a:rPr lang="ru-RU" sz="1800" dirty="0">
                <a:solidFill>
                  <a:schemeClr val="tx1"/>
                </a:solidFill>
              </a:rPr>
              <a:t> поддержку, и требующий введения вазопрессоров для поддержания АД</a:t>
            </a:r>
            <a:r>
              <a:rPr lang="ru-RU" sz="1800" baseline="-25000" dirty="0">
                <a:solidFill>
                  <a:schemeClr val="tx1"/>
                </a:solidFill>
              </a:rPr>
              <a:t>ср</a:t>
            </a:r>
            <a:r>
              <a:rPr lang="ru-RU" sz="1800" dirty="0">
                <a:solidFill>
                  <a:schemeClr val="tx1"/>
                </a:solidFill>
              </a:rPr>
              <a:t> более 65 мм рт. ст</a:t>
            </a:r>
            <a:r>
              <a:rPr lang="ru-RU" sz="1800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lnSpc>
                <a:spcPct val="120000"/>
              </a:lnSpc>
            </a:pPr>
            <a:r>
              <a:rPr lang="en-US" sz="1600" dirty="0" smtClean="0">
                <a:solidFill>
                  <a:schemeClr val="tx1"/>
                </a:solidFill>
              </a:rPr>
              <a:t>*</a:t>
            </a:r>
            <a:r>
              <a:rPr lang="ru-RU" sz="1400" b="1" dirty="0" smtClean="0">
                <a:solidFill>
                  <a:schemeClr val="tx1"/>
                </a:solidFill>
              </a:rPr>
              <a:t>Шкала </a:t>
            </a:r>
            <a:r>
              <a:rPr lang="en-US" sz="1400" b="1" dirty="0" err="1" smtClean="0">
                <a:solidFill>
                  <a:schemeClr val="tx1"/>
                </a:solidFill>
              </a:rPr>
              <a:t>qSOFA</a:t>
            </a:r>
            <a:r>
              <a:rPr lang="en-US" sz="1400" b="1" dirty="0" smtClean="0">
                <a:solidFill>
                  <a:schemeClr val="tx1"/>
                </a:solidFill>
              </a:rPr>
              <a:t>: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5091597"/>
              </p:ext>
            </p:extLst>
          </p:nvPr>
        </p:nvGraphicFramePr>
        <p:xfrm>
          <a:off x="1331640" y="5373216"/>
          <a:ext cx="6768752" cy="1280494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44416"/>
                <a:gridCol w="3024336"/>
              </a:tblGrid>
              <a:tr h="312810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Показатель</a:t>
                      </a:r>
                      <a:endParaRPr lang="ru-RU" sz="1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err="1" smtClean="0"/>
                        <a:t>qSOFA</a:t>
                      </a:r>
                      <a:r>
                        <a:rPr lang="en-US" sz="1300" dirty="0" smtClean="0"/>
                        <a:t>, </a:t>
                      </a:r>
                      <a:r>
                        <a:rPr lang="ru-RU" sz="1300" dirty="0" smtClean="0"/>
                        <a:t>баллы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9316">
                <a:tc>
                  <a:txBody>
                    <a:bodyPr/>
                    <a:lstStyle/>
                    <a:p>
                      <a:pPr algn="l"/>
                      <a:r>
                        <a:rPr lang="ru-RU" sz="1300" dirty="0" smtClean="0"/>
                        <a:t>Снижение АД (АД систолическое ≤ 100 мм рт. </a:t>
                      </a:r>
                      <a:r>
                        <a:rPr lang="ru-RU" sz="1300" dirty="0" err="1" smtClean="0"/>
                        <a:t>cт</a:t>
                      </a:r>
                      <a:r>
                        <a:rPr lang="ru-RU" sz="1300" dirty="0" smtClean="0"/>
                        <a:t>.) </a:t>
                      </a:r>
                      <a:endParaRPr lang="ru-RU" sz="13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1</a:t>
                      </a:r>
                      <a:endParaRPr lang="ru-RU" sz="1300" b="1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</a:pPr>
                      <a:r>
                        <a:rPr lang="ru-RU" sz="1300" dirty="0" smtClean="0"/>
                        <a:t>Увеличение частоты дыхания (≥ 22 дыханий/мин)</a:t>
                      </a:r>
                      <a:endParaRPr lang="ru-RU" sz="1300" b="1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1</a:t>
                      </a:r>
                      <a:endParaRPr lang="ru-RU" sz="1300" b="1" dirty="0"/>
                    </a:p>
                  </a:txBody>
                  <a:tcPr/>
                </a:tc>
              </a:tr>
              <a:tr h="271513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</a:pPr>
                      <a:r>
                        <a:rPr lang="ru-RU" sz="1300" dirty="0" smtClean="0"/>
                        <a:t>Нарушение сознания (по шкале Глазго &lt; 15)</a:t>
                      </a:r>
                      <a:endParaRPr lang="ru-RU" sz="1300" b="1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1</a:t>
                      </a:r>
                      <a:endParaRPr lang="ru-RU" sz="13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490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"/>
            <a:ext cx="7772400" cy="1052736"/>
          </a:xfrm>
        </p:spPr>
        <p:txBody>
          <a:bodyPr>
            <a:normAutofit/>
          </a:bodyPr>
          <a:lstStyle/>
          <a:p>
            <a:r>
              <a:rPr lang="ru-RU" sz="4000" b="1" dirty="0"/>
              <a:t>Результаты исследования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836712"/>
            <a:ext cx="9144000" cy="3168352"/>
          </a:xfrm>
        </p:spPr>
        <p:txBody>
          <a:bodyPr>
            <a:noAutofit/>
          </a:bodyPr>
          <a:lstStyle/>
          <a:p>
            <a:pPr marL="0" lvl="2" algn="just"/>
            <a:endParaRPr lang="ru-RU" sz="1000" b="1" u="sng" cap="all" dirty="0">
              <a:solidFill>
                <a:schemeClr val="tx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</a:rPr>
              <a:t>При солидных опухолях сепсис развивался значимо реже (24,1%), чем при </a:t>
            </a:r>
            <a:r>
              <a:rPr lang="ru-RU" sz="1800" dirty="0" err="1">
                <a:solidFill>
                  <a:schemeClr val="tx1"/>
                </a:solidFill>
              </a:rPr>
              <a:t>онкогематологических</a:t>
            </a:r>
            <a:r>
              <a:rPr lang="ru-RU" sz="1800" dirty="0">
                <a:solidFill>
                  <a:schemeClr val="tx1"/>
                </a:solidFill>
              </a:rPr>
              <a:t> (70,8%; р=0,00011). Таким образом, у пациентов с онкогематологическими заболеваниями риск развития сепсиса повышался в 3 раза по сравнению с больными солидными опухолями. Однако частота показателей смертности статистически не отличалась (р=0,22) в зависимости от типа опухоли: 52,9% при гематологических новообразованиях против 33,3% при солидных опухолях</a:t>
            </a:r>
            <a:r>
              <a:rPr lang="ru-RU" sz="1800" dirty="0" smtClean="0">
                <a:solidFill>
                  <a:schemeClr val="tx1"/>
                </a:solidFill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800" dirty="0" smtClean="0">
              <a:solidFill>
                <a:schemeClr val="tx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</a:rPr>
              <a:t>Значения </a:t>
            </a:r>
            <a:r>
              <a:rPr lang="ru-RU" sz="1800" dirty="0">
                <a:solidFill>
                  <a:schemeClr val="tx1"/>
                </a:solidFill>
              </a:rPr>
              <a:t>медиан, минимальных и максимальных значений исследуемых показателей представлены в </a:t>
            </a:r>
            <a:r>
              <a:rPr lang="ru-RU" sz="1800" dirty="0" smtClean="0">
                <a:solidFill>
                  <a:schemeClr val="tx1"/>
                </a:solidFill>
              </a:rPr>
              <a:t>таблице:</a:t>
            </a:r>
            <a:endParaRPr lang="ru-RU" sz="1800" dirty="0">
              <a:solidFill>
                <a:schemeClr val="tx1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8844615"/>
              </p:ext>
            </p:extLst>
          </p:nvPr>
        </p:nvGraphicFramePr>
        <p:xfrm>
          <a:off x="35497" y="4149080"/>
          <a:ext cx="9073006" cy="2509279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1357530"/>
                <a:gridCol w="1077794"/>
                <a:gridCol w="641160"/>
                <a:gridCol w="769573"/>
                <a:gridCol w="769573"/>
                <a:gridCol w="640256"/>
                <a:gridCol w="769573"/>
                <a:gridCol w="769573"/>
                <a:gridCol w="738828"/>
                <a:gridCol w="769573"/>
                <a:gridCol w="769573"/>
              </a:tblGrid>
              <a:tr h="63751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Группа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Число пациентов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Пресепсин, пг/мл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Прокальцитонин, нг/мл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С-реактивный белок, </a:t>
                      </a:r>
                      <a:r>
                        <a:rPr lang="ru-RU" sz="1600" dirty="0" smtClean="0">
                          <a:effectLst/>
                        </a:rPr>
                        <a:t>мг/л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56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Ме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Мин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Макс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Ме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Мин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Макс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Ме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Мин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Макс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84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1. </a:t>
                      </a:r>
                      <a:r>
                        <a:rPr lang="ru-RU" sz="1600" dirty="0" smtClean="0">
                          <a:effectLst/>
                        </a:rPr>
                        <a:t>Отсутствие осложнений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13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123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61,9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166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0,09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0,06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0,54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1,3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35,2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84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2. </a:t>
                      </a:r>
                      <a:r>
                        <a:rPr lang="ru-RU" sz="1600" dirty="0" smtClean="0">
                          <a:effectLst/>
                        </a:rPr>
                        <a:t>ССВР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64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306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101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864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0,26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0,05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27,6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27,3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3,3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355,9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84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3. Сепсис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27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1164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146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2330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2,27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0,16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80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69,7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13,7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311,2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84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4. </a:t>
                      </a:r>
                      <a:r>
                        <a:rPr lang="ru-RU" sz="1600" dirty="0" smtClean="0">
                          <a:effectLst/>
                        </a:rPr>
                        <a:t>СШ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13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2103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909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7741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7,16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4,16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200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145,7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20,4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555,2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315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0"/>
            <a:ext cx="7772400" cy="836712"/>
          </a:xfrm>
        </p:spPr>
        <p:txBody>
          <a:bodyPr>
            <a:noAutofit/>
          </a:bodyPr>
          <a:lstStyle/>
          <a:p>
            <a:r>
              <a:rPr lang="ru-RU" sz="4000" b="1" dirty="0"/>
              <a:t>Результаты </a:t>
            </a:r>
            <a:r>
              <a:rPr lang="ru-RU" sz="4000" b="1" dirty="0" smtClean="0"/>
              <a:t>исследования</a:t>
            </a:r>
            <a:endParaRPr lang="ru-RU" sz="4800" dirty="0"/>
          </a:p>
        </p:txBody>
      </p:sp>
      <p:sp>
        <p:nvSpPr>
          <p:cNvPr id="5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4644008" y="4005064"/>
            <a:ext cx="4392488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2000" dirty="0">
                <a:solidFill>
                  <a:schemeClr val="tx1"/>
                </a:solidFill>
              </a:rPr>
              <a:t>Распределение </a:t>
            </a:r>
            <a:r>
              <a:rPr lang="ru-RU" sz="2000" dirty="0" smtClean="0">
                <a:solidFill>
                  <a:schemeClr val="tx1"/>
                </a:solidFill>
              </a:rPr>
              <a:t>медиан концентраций пресепсина,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прокальцитонина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и С-реактивного белка в группах пациентов без осложнений (1), ССВР (2), с сепсисом (3) и септическим шоком (4).</a:t>
            </a:r>
            <a:endParaRPr lang="ru-RU" sz="2000" dirty="0">
              <a:solidFill>
                <a:schemeClr val="tx1"/>
              </a:solidFill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73336248"/>
              </p:ext>
            </p:extLst>
          </p:nvPr>
        </p:nvGraphicFramePr>
        <p:xfrm>
          <a:off x="-13583" y="1334199"/>
          <a:ext cx="4585583" cy="25838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418786847"/>
              </p:ext>
            </p:extLst>
          </p:nvPr>
        </p:nvGraphicFramePr>
        <p:xfrm>
          <a:off x="4754298" y="1334199"/>
          <a:ext cx="4282198" cy="25838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0667902"/>
              </p:ext>
            </p:extLst>
          </p:nvPr>
        </p:nvGraphicFramePr>
        <p:xfrm>
          <a:off x="0" y="3861048"/>
          <a:ext cx="464400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14749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"/>
            <a:ext cx="7772400" cy="1052736"/>
          </a:xfrm>
        </p:spPr>
        <p:txBody>
          <a:bodyPr>
            <a:normAutofit/>
          </a:bodyPr>
          <a:lstStyle/>
          <a:p>
            <a:r>
              <a:rPr lang="ru-RU" sz="4000" b="1" dirty="0"/>
              <a:t>Результаты исследования</a:t>
            </a:r>
            <a:endParaRPr lang="ru-RU" sz="4000" dirty="0"/>
          </a:p>
        </p:txBody>
      </p:sp>
      <p:pic>
        <p:nvPicPr>
          <p:cNvPr id="5" name="Рисунок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340768"/>
            <a:ext cx="3000375" cy="240093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9886" y="1340768"/>
            <a:ext cx="2938398" cy="240093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8284" y="1340767"/>
            <a:ext cx="3000375" cy="240093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741703"/>
            <a:ext cx="2951256" cy="232918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3434624"/>
              </p:ext>
            </p:extLst>
          </p:nvPr>
        </p:nvGraphicFramePr>
        <p:xfrm>
          <a:off x="3059835" y="3741705"/>
          <a:ext cx="6058826" cy="2329177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1152125"/>
                <a:gridCol w="1687395"/>
                <a:gridCol w="754990"/>
                <a:gridCol w="754990"/>
                <a:gridCol w="854663"/>
                <a:gridCol w="854663"/>
              </a:tblGrid>
              <a:tr h="6104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Показатель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Разделяемые группы</a:t>
                      </a:r>
                      <a:endParaRPr lang="ru-RU" sz="11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</a:rPr>
                        <a:t>Cut-off, </a:t>
                      </a:r>
                      <a:r>
                        <a:rPr lang="ru-RU" sz="1100" b="1" dirty="0" smtClean="0">
                          <a:effectLst/>
                        </a:rPr>
                        <a:t>пг/мл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</a:rPr>
                        <a:t>Se, %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err="1" smtClean="0">
                          <a:effectLst/>
                        </a:rPr>
                        <a:t>Sp</a:t>
                      </a:r>
                      <a:r>
                        <a:rPr lang="en-US" sz="1100" b="1" dirty="0" smtClean="0">
                          <a:effectLst/>
                        </a:rPr>
                        <a:t>,</a:t>
                      </a:r>
                      <a:r>
                        <a:rPr lang="en-US" sz="1100" b="1" baseline="0" dirty="0" smtClean="0">
                          <a:effectLst/>
                        </a:rPr>
                        <a:t> </a:t>
                      </a:r>
                      <a:r>
                        <a:rPr lang="en-US" sz="1100" b="1" dirty="0" smtClean="0">
                          <a:effectLst/>
                        </a:rPr>
                        <a:t>%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</a:rPr>
                        <a:t>AUC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4344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90980" algn="r"/>
                        </a:tabLst>
                      </a:pPr>
                      <a:r>
                        <a:rPr lang="ru-RU" sz="1100" b="1" dirty="0">
                          <a:effectLst/>
                        </a:rPr>
                        <a:t>Пресепсин, пг/мл	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Отсутствие осложнений / </a:t>
                      </a:r>
                      <a:r>
                        <a:rPr lang="ru-RU" sz="1100" b="1" dirty="0" smtClean="0">
                          <a:effectLst/>
                        </a:rPr>
                        <a:t>ССВР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202 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75,6</a:t>
                      </a:r>
                      <a:endParaRPr lang="ru-RU" sz="11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89,5</a:t>
                      </a:r>
                      <a:endParaRPr lang="ru-RU" sz="11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0,859</a:t>
                      </a:r>
                      <a:endParaRPr lang="ru-RU" sz="11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01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Отсутствие осложнений / сепсис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371</a:t>
                      </a:r>
                      <a:endParaRPr lang="ru-RU" sz="11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92,6</a:t>
                      </a:r>
                      <a:endParaRPr lang="ru-RU" sz="11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94,7</a:t>
                      </a:r>
                      <a:endParaRPr lang="ru-RU" sz="11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0,990</a:t>
                      </a:r>
                      <a:endParaRPr lang="ru-RU" sz="11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15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ССВР </a:t>
                      </a:r>
                      <a:r>
                        <a:rPr lang="ru-RU" sz="1100" b="1" dirty="0">
                          <a:effectLst/>
                        </a:rPr>
                        <a:t>/ сепсис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604 </a:t>
                      </a:r>
                      <a:endParaRPr lang="ru-RU" sz="11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84</a:t>
                      </a:r>
                      <a:endParaRPr lang="ru-RU" sz="11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89,1</a:t>
                      </a:r>
                      <a:endParaRPr lang="ru-RU" sz="11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0,920</a:t>
                      </a:r>
                      <a:endParaRPr lang="ru-RU" sz="11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26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Сепсис / септический шок</a:t>
                      </a:r>
                      <a:endParaRPr lang="ru-RU" sz="11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1500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85,4</a:t>
                      </a:r>
                      <a:endParaRPr lang="ru-RU" sz="11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81,9</a:t>
                      </a:r>
                      <a:endParaRPr lang="ru-RU" sz="11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0,946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330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39395</TotalTime>
  <Words>2204</Words>
  <Application>Microsoft Office PowerPoint</Application>
  <PresentationFormat>Экран (4:3)</PresentationFormat>
  <Paragraphs>370</Paragraphs>
  <Slides>22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Диагностические уровни биомаркеров сепсиса у детей  с онкологическими заболеваниями</vt:lpstr>
      <vt:lpstr>Актуальность</vt:lpstr>
      <vt:lpstr>Презентация PowerPoint</vt:lpstr>
      <vt:lpstr>ДИЗАЙН ИССЛЕДОВАНИЯ</vt:lpstr>
      <vt:lpstr>Материалы и методы</vt:lpstr>
      <vt:lpstr>Материалы и методы</vt:lpstr>
      <vt:lpstr>Результаты исследования</vt:lpstr>
      <vt:lpstr>Результаты исследования</vt:lpstr>
      <vt:lpstr>Результаты исследования</vt:lpstr>
      <vt:lpstr>Результаты исследования</vt:lpstr>
      <vt:lpstr>Сравнение уровней пресепсина и прокальцитонина по результатам ROC-анализа</vt:lpstr>
      <vt:lpstr>Результаты исследования</vt:lpstr>
      <vt:lpstr>Результаты исследования</vt:lpstr>
      <vt:lpstr>Сравнение динамики пресепсина, прокальцитонина и С-реактивного белка в группах выживших и умерших пациентов</vt:lpstr>
      <vt:lpstr>Значения коэффициента скорости изменения концентрации ПСП  предсказывают исходы сепсиса </vt:lpstr>
      <vt:lpstr> Динамика уровня пресепсина у пациентов с благоприятным исходом сепсиса   </vt:lpstr>
      <vt:lpstr>Результаты исследования</vt:lpstr>
      <vt:lpstr>Динамика уровня пресепсина у больных с неблагоприятным исходом сепсиса </vt:lpstr>
      <vt:lpstr>Результаты исследования</vt:lpstr>
      <vt:lpstr>Мониторинг ПСП  и управление терапией сепсиса  (предварительные рекомендации) </vt:lpstr>
      <vt:lpstr>Заключение: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Факторы прогноза и алгоритм мониторинга септических осложнений у детей со злокачественными новообразованиями</dc:title>
  <dc:creator>Головня Евгений Геннадьевич</dc:creator>
  <cp:lastModifiedBy>Головня</cp:lastModifiedBy>
  <cp:revision>187</cp:revision>
  <dcterms:created xsi:type="dcterms:W3CDTF">2022-07-20T06:21:38Z</dcterms:created>
  <dcterms:modified xsi:type="dcterms:W3CDTF">2022-11-03T10:17:56Z</dcterms:modified>
</cp:coreProperties>
</file>