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58" r:id="rId3"/>
    <p:sldId id="261" r:id="rId4"/>
    <p:sldId id="26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AEDD14-ABFA-4D07-B79F-F0C12F70A402}" type="doc">
      <dgm:prSet loTypeId="urn:microsoft.com/office/officeart/2005/8/layout/hChevron3" loCatId="process" qsTypeId="urn:microsoft.com/office/officeart/2005/8/quickstyle/3d1" qsCatId="3D" csTypeId="urn:microsoft.com/office/officeart/2005/8/colors/accent1_2" csCatId="accent1" phldr="1"/>
      <dgm:spPr/>
    </dgm:pt>
    <dgm:pt modelId="{707D20C3-4D6B-4288-9182-739C88EFAE3F}">
      <dgm:prSet phldrT="[Текст]" custT="1"/>
      <dgm:spPr/>
      <dgm:t>
        <a:bodyPr/>
        <a:lstStyle/>
        <a:p>
          <a:endParaRPr lang="ru-RU" sz="1800" dirty="0"/>
        </a:p>
      </dgm:t>
    </dgm:pt>
    <dgm:pt modelId="{AF2FE5AB-8E7E-4795-8E9E-A82163C77AFA}" type="parTrans" cxnId="{E7B96D8E-3062-425E-B89E-BDF5868A1D6B}">
      <dgm:prSet/>
      <dgm:spPr/>
      <dgm:t>
        <a:bodyPr/>
        <a:lstStyle/>
        <a:p>
          <a:endParaRPr lang="ru-RU"/>
        </a:p>
      </dgm:t>
    </dgm:pt>
    <dgm:pt modelId="{1A54102D-597F-483B-B6E4-081E30472EB9}" type="sibTrans" cxnId="{E7B96D8E-3062-425E-B89E-BDF5868A1D6B}">
      <dgm:prSet/>
      <dgm:spPr/>
      <dgm:t>
        <a:bodyPr/>
        <a:lstStyle/>
        <a:p>
          <a:endParaRPr lang="ru-RU"/>
        </a:p>
      </dgm:t>
    </dgm:pt>
    <dgm:pt modelId="{598D36D7-7BA3-4055-98DC-41E2F7842B10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4E80E050-68D5-4800-A946-950D93C6B4DF}" type="parTrans" cxnId="{D0C75A77-CD6D-4D28-BF8B-1738047E9D6E}">
      <dgm:prSet/>
      <dgm:spPr/>
      <dgm:t>
        <a:bodyPr/>
        <a:lstStyle/>
        <a:p>
          <a:endParaRPr lang="ru-RU"/>
        </a:p>
      </dgm:t>
    </dgm:pt>
    <dgm:pt modelId="{0A76F12E-F991-4A93-9CBE-21F2A178F033}" type="sibTrans" cxnId="{D0C75A77-CD6D-4D28-BF8B-1738047E9D6E}">
      <dgm:prSet/>
      <dgm:spPr/>
      <dgm:t>
        <a:bodyPr/>
        <a:lstStyle/>
        <a:p>
          <a:endParaRPr lang="ru-RU"/>
        </a:p>
      </dgm:t>
    </dgm:pt>
    <dgm:pt modelId="{CB15FA51-4068-477C-8F80-76E1ECC77667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6A7CA352-5DB6-4949-AE63-03EB4A718D7B}" type="parTrans" cxnId="{1CC6B1CB-D667-4B0E-B651-C23B4A9F7FBD}">
      <dgm:prSet/>
      <dgm:spPr/>
      <dgm:t>
        <a:bodyPr/>
        <a:lstStyle/>
        <a:p>
          <a:endParaRPr lang="ru-RU"/>
        </a:p>
      </dgm:t>
    </dgm:pt>
    <dgm:pt modelId="{539958BB-9F0D-4BA7-A125-AA1822355308}" type="sibTrans" cxnId="{1CC6B1CB-D667-4B0E-B651-C23B4A9F7FBD}">
      <dgm:prSet/>
      <dgm:spPr/>
      <dgm:t>
        <a:bodyPr/>
        <a:lstStyle/>
        <a:p>
          <a:endParaRPr lang="ru-RU"/>
        </a:p>
      </dgm:t>
    </dgm:pt>
    <dgm:pt modelId="{365C6024-B7FD-494F-8D99-2ED58B5454F0}" type="pres">
      <dgm:prSet presAssocID="{CEAEDD14-ABFA-4D07-B79F-F0C12F70A402}" presName="Name0" presStyleCnt="0">
        <dgm:presLayoutVars>
          <dgm:dir/>
          <dgm:resizeHandles val="exact"/>
        </dgm:presLayoutVars>
      </dgm:prSet>
      <dgm:spPr/>
    </dgm:pt>
    <dgm:pt modelId="{02E5E33B-9274-45AE-A3FD-512C560B87ED}" type="pres">
      <dgm:prSet presAssocID="{707D20C3-4D6B-4288-9182-739C88EFAE3F}" presName="parTxOnly" presStyleLbl="node1" presStyleIdx="0" presStyleCnt="3" custLinFactNeighborX="-10753" custLinFactNeighborY="2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D431A-1B5D-461B-95D8-F7251F1F8E28}" type="pres">
      <dgm:prSet presAssocID="{1A54102D-597F-483B-B6E4-081E30472EB9}" presName="parSpace" presStyleCnt="0"/>
      <dgm:spPr/>
    </dgm:pt>
    <dgm:pt modelId="{0439253A-E653-404A-94AC-A4F9485C5A93}" type="pres">
      <dgm:prSet presAssocID="{598D36D7-7BA3-4055-98DC-41E2F7842B10}" presName="parTxOnly" presStyleLbl="node1" presStyleIdx="1" presStyleCnt="3" custAng="0" custLinFactNeighborX="-12243" custLinFactNeighborY="1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AD101-83CC-44D5-BBEA-F2C22F0B7B27}" type="pres">
      <dgm:prSet presAssocID="{0A76F12E-F991-4A93-9CBE-21F2A178F033}" presName="parSpace" presStyleCnt="0"/>
      <dgm:spPr/>
    </dgm:pt>
    <dgm:pt modelId="{692F0AFB-59EC-43D7-82A8-58D9102F5DCD}" type="pres">
      <dgm:prSet presAssocID="{CB15FA51-4068-477C-8F80-76E1ECC77667}" presName="parTxOnly" presStyleLbl="node1" presStyleIdx="2" presStyleCnt="3" custLinFactNeighborX="8927" custLinFactNeighborY="4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74331D-5447-4E18-AF52-0D1377E84BC5}" type="presOf" srcId="{598D36D7-7BA3-4055-98DC-41E2F7842B10}" destId="{0439253A-E653-404A-94AC-A4F9485C5A93}" srcOrd="0" destOrd="0" presId="urn:microsoft.com/office/officeart/2005/8/layout/hChevron3"/>
    <dgm:cxn modelId="{DEFFF9F3-5092-402E-99FE-C07EBE97AB6D}" type="presOf" srcId="{CB15FA51-4068-477C-8F80-76E1ECC77667}" destId="{692F0AFB-59EC-43D7-82A8-58D9102F5DCD}" srcOrd="0" destOrd="0" presId="urn:microsoft.com/office/officeart/2005/8/layout/hChevron3"/>
    <dgm:cxn modelId="{1CC6B1CB-D667-4B0E-B651-C23B4A9F7FBD}" srcId="{CEAEDD14-ABFA-4D07-B79F-F0C12F70A402}" destId="{CB15FA51-4068-477C-8F80-76E1ECC77667}" srcOrd="2" destOrd="0" parTransId="{6A7CA352-5DB6-4949-AE63-03EB4A718D7B}" sibTransId="{539958BB-9F0D-4BA7-A125-AA1822355308}"/>
    <dgm:cxn modelId="{89BD5ED5-F8B0-4A1C-8566-839A07D7D5FD}" type="presOf" srcId="{707D20C3-4D6B-4288-9182-739C88EFAE3F}" destId="{02E5E33B-9274-45AE-A3FD-512C560B87ED}" srcOrd="0" destOrd="0" presId="urn:microsoft.com/office/officeart/2005/8/layout/hChevron3"/>
    <dgm:cxn modelId="{D0C75A77-CD6D-4D28-BF8B-1738047E9D6E}" srcId="{CEAEDD14-ABFA-4D07-B79F-F0C12F70A402}" destId="{598D36D7-7BA3-4055-98DC-41E2F7842B10}" srcOrd="1" destOrd="0" parTransId="{4E80E050-68D5-4800-A946-950D93C6B4DF}" sibTransId="{0A76F12E-F991-4A93-9CBE-21F2A178F033}"/>
    <dgm:cxn modelId="{A8B8642F-5835-4FEF-84CE-B8516042795F}" type="presOf" srcId="{CEAEDD14-ABFA-4D07-B79F-F0C12F70A402}" destId="{365C6024-B7FD-494F-8D99-2ED58B5454F0}" srcOrd="0" destOrd="0" presId="urn:microsoft.com/office/officeart/2005/8/layout/hChevron3"/>
    <dgm:cxn modelId="{E7B96D8E-3062-425E-B89E-BDF5868A1D6B}" srcId="{CEAEDD14-ABFA-4D07-B79F-F0C12F70A402}" destId="{707D20C3-4D6B-4288-9182-739C88EFAE3F}" srcOrd="0" destOrd="0" parTransId="{AF2FE5AB-8E7E-4795-8E9E-A82163C77AFA}" sibTransId="{1A54102D-597F-483B-B6E4-081E30472EB9}"/>
    <dgm:cxn modelId="{4055BA8A-8181-4A06-B7DD-F5DED1D66FCD}" type="presParOf" srcId="{365C6024-B7FD-494F-8D99-2ED58B5454F0}" destId="{02E5E33B-9274-45AE-A3FD-512C560B87ED}" srcOrd="0" destOrd="0" presId="urn:microsoft.com/office/officeart/2005/8/layout/hChevron3"/>
    <dgm:cxn modelId="{582CC977-CA06-4D8B-96E6-B062F794B7B0}" type="presParOf" srcId="{365C6024-B7FD-494F-8D99-2ED58B5454F0}" destId="{66ED431A-1B5D-461B-95D8-F7251F1F8E28}" srcOrd="1" destOrd="0" presId="urn:microsoft.com/office/officeart/2005/8/layout/hChevron3"/>
    <dgm:cxn modelId="{8770BC1B-CF2D-4816-A646-99C3F90E2985}" type="presParOf" srcId="{365C6024-B7FD-494F-8D99-2ED58B5454F0}" destId="{0439253A-E653-404A-94AC-A4F9485C5A93}" srcOrd="2" destOrd="0" presId="urn:microsoft.com/office/officeart/2005/8/layout/hChevron3"/>
    <dgm:cxn modelId="{33FCA2C6-920D-4C23-91B9-48AD0291CA7C}" type="presParOf" srcId="{365C6024-B7FD-494F-8D99-2ED58B5454F0}" destId="{321AD101-83CC-44D5-BBEA-F2C22F0B7B27}" srcOrd="3" destOrd="0" presId="urn:microsoft.com/office/officeart/2005/8/layout/hChevron3"/>
    <dgm:cxn modelId="{10EF0D46-8891-4A88-9C11-C30EDACC6C49}" type="presParOf" srcId="{365C6024-B7FD-494F-8D99-2ED58B5454F0}" destId="{692F0AFB-59EC-43D7-82A8-58D9102F5DC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AEDD14-ABFA-4D07-B79F-F0C12F70A402}" type="doc">
      <dgm:prSet loTypeId="urn:microsoft.com/office/officeart/2005/8/layout/hChevron3" loCatId="process" qsTypeId="urn:microsoft.com/office/officeart/2005/8/quickstyle/3d1" qsCatId="3D" csTypeId="urn:microsoft.com/office/officeart/2005/8/colors/accent1_2" csCatId="accent1" phldr="1"/>
      <dgm:spPr/>
    </dgm:pt>
    <dgm:pt modelId="{707D20C3-4D6B-4288-9182-739C88EFAE3F}">
      <dgm:prSet phldrT="[Текст]" custT="1"/>
      <dgm:spPr/>
      <dgm:t>
        <a:bodyPr/>
        <a:lstStyle/>
        <a:p>
          <a:endParaRPr lang="ru-RU" sz="1800" dirty="0"/>
        </a:p>
      </dgm:t>
    </dgm:pt>
    <dgm:pt modelId="{AF2FE5AB-8E7E-4795-8E9E-A82163C77AFA}" type="parTrans" cxnId="{E7B96D8E-3062-425E-B89E-BDF5868A1D6B}">
      <dgm:prSet/>
      <dgm:spPr/>
      <dgm:t>
        <a:bodyPr/>
        <a:lstStyle/>
        <a:p>
          <a:endParaRPr lang="ru-RU"/>
        </a:p>
      </dgm:t>
    </dgm:pt>
    <dgm:pt modelId="{1A54102D-597F-483B-B6E4-081E30472EB9}" type="sibTrans" cxnId="{E7B96D8E-3062-425E-B89E-BDF5868A1D6B}">
      <dgm:prSet/>
      <dgm:spPr/>
      <dgm:t>
        <a:bodyPr/>
        <a:lstStyle/>
        <a:p>
          <a:endParaRPr lang="ru-RU"/>
        </a:p>
      </dgm:t>
    </dgm:pt>
    <dgm:pt modelId="{598D36D7-7BA3-4055-98DC-41E2F7842B10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4E80E050-68D5-4800-A946-950D93C6B4DF}" type="parTrans" cxnId="{D0C75A77-CD6D-4D28-BF8B-1738047E9D6E}">
      <dgm:prSet/>
      <dgm:spPr/>
      <dgm:t>
        <a:bodyPr/>
        <a:lstStyle/>
        <a:p>
          <a:endParaRPr lang="ru-RU"/>
        </a:p>
      </dgm:t>
    </dgm:pt>
    <dgm:pt modelId="{0A76F12E-F991-4A93-9CBE-21F2A178F033}" type="sibTrans" cxnId="{D0C75A77-CD6D-4D28-BF8B-1738047E9D6E}">
      <dgm:prSet/>
      <dgm:spPr/>
      <dgm:t>
        <a:bodyPr/>
        <a:lstStyle/>
        <a:p>
          <a:endParaRPr lang="ru-RU"/>
        </a:p>
      </dgm:t>
    </dgm:pt>
    <dgm:pt modelId="{CB15FA51-4068-477C-8F80-76E1ECC77667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6A7CA352-5DB6-4949-AE63-03EB4A718D7B}" type="parTrans" cxnId="{1CC6B1CB-D667-4B0E-B651-C23B4A9F7FBD}">
      <dgm:prSet/>
      <dgm:spPr/>
      <dgm:t>
        <a:bodyPr/>
        <a:lstStyle/>
        <a:p>
          <a:endParaRPr lang="ru-RU"/>
        </a:p>
      </dgm:t>
    </dgm:pt>
    <dgm:pt modelId="{539958BB-9F0D-4BA7-A125-AA1822355308}" type="sibTrans" cxnId="{1CC6B1CB-D667-4B0E-B651-C23B4A9F7FBD}">
      <dgm:prSet/>
      <dgm:spPr/>
      <dgm:t>
        <a:bodyPr/>
        <a:lstStyle/>
        <a:p>
          <a:endParaRPr lang="ru-RU"/>
        </a:p>
      </dgm:t>
    </dgm:pt>
    <dgm:pt modelId="{365C6024-B7FD-494F-8D99-2ED58B5454F0}" type="pres">
      <dgm:prSet presAssocID="{CEAEDD14-ABFA-4D07-B79F-F0C12F70A402}" presName="Name0" presStyleCnt="0">
        <dgm:presLayoutVars>
          <dgm:dir/>
          <dgm:resizeHandles val="exact"/>
        </dgm:presLayoutVars>
      </dgm:prSet>
      <dgm:spPr/>
    </dgm:pt>
    <dgm:pt modelId="{02E5E33B-9274-45AE-A3FD-512C560B87ED}" type="pres">
      <dgm:prSet presAssocID="{707D20C3-4D6B-4288-9182-739C88EFAE3F}" presName="parTxOnly" presStyleLbl="node1" presStyleIdx="0" presStyleCnt="3" custLinFactNeighborX="-10753" custLinFactNeighborY="2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D431A-1B5D-461B-95D8-F7251F1F8E28}" type="pres">
      <dgm:prSet presAssocID="{1A54102D-597F-483B-B6E4-081E30472EB9}" presName="parSpace" presStyleCnt="0"/>
      <dgm:spPr/>
    </dgm:pt>
    <dgm:pt modelId="{0439253A-E653-404A-94AC-A4F9485C5A93}" type="pres">
      <dgm:prSet presAssocID="{598D36D7-7BA3-4055-98DC-41E2F7842B10}" presName="parTxOnly" presStyleLbl="node1" presStyleIdx="1" presStyleCnt="3" custAng="0" custLinFactNeighborX="-12243" custLinFactNeighborY="-1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AD101-83CC-44D5-BBEA-F2C22F0B7B27}" type="pres">
      <dgm:prSet presAssocID="{0A76F12E-F991-4A93-9CBE-21F2A178F033}" presName="parSpace" presStyleCnt="0"/>
      <dgm:spPr/>
    </dgm:pt>
    <dgm:pt modelId="{692F0AFB-59EC-43D7-82A8-58D9102F5DCD}" type="pres">
      <dgm:prSet presAssocID="{CB15FA51-4068-477C-8F80-76E1ECC77667}" presName="parTxOnly" presStyleLbl="node1" presStyleIdx="2" presStyleCnt="3" custLinFactNeighborX="8927" custLinFactNeighborY="4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C641A-F6A3-4C28-801F-2668D944349B}" type="presOf" srcId="{707D20C3-4D6B-4288-9182-739C88EFAE3F}" destId="{02E5E33B-9274-45AE-A3FD-512C560B87ED}" srcOrd="0" destOrd="0" presId="urn:microsoft.com/office/officeart/2005/8/layout/hChevron3"/>
    <dgm:cxn modelId="{432100BB-40F2-40BD-9C77-E4C71E839D6D}" type="presOf" srcId="{CB15FA51-4068-477C-8F80-76E1ECC77667}" destId="{692F0AFB-59EC-43D7-82A8-58D9102F5DCD}" srcOrd="0" destOrd="0" presId="urn:microsoft.com/office/officeart/2005/8/layout/hChevron3"/>
    <dgm:cxn modelId="{7C02549D-CCB8-4D0B-9771-E1C0ECFB822B}" type="presOf" srcId="{598D36D7-7BA3-4055-98DC-41E2F7842B10}" destId="{0439253A-E653-404A-94AC-A4F9485C5A93}" srcOrd="0" destOrd="0" presId="urn:microsoft.com/office/officeart/2005/8/layout/hChevron3"/>
    <dgm:cxn modelId="{1CC6B1CB-D667-4B0E-B651-C23B4A9F7FBD}" srcId="{CEAEDD14-ABFA-4D07-B79F-F0C12F70A402}" destId="{CB15FA51-4068-477C-8F80-76E1ECC77667}" srcOrd="2" destOrd="0" parTransId="{6A7CA352-5DB6-4949-AE63-03EB4A718D7B}" sibTransId="{539958BB-9F0D-4BA7-A125-AA1822355308}"/>
    <dgm:cxn modelId="{D0C75A77-CD6D-4D28-BF8B-1738047E9D6E}" srcId="{CEAEDD14-ABFA-4D07-B79F-F0C12F70A402}" destId="{598D36D7-7BA3-4055-98DC-41E2F7842B10}" srcOrd="1" destOrd="0" parTransId="{4E80E050-68D5-4800-A946-950D93C6B4DF}" sibTransId="{0A76F12E-F991-4A93-9CBE-21F2A178F033}"/>
    <dgm:cxn modelId="{E7B96D8E-3062-425E-B89E-BDF5868A1D6B}" srcId="{CEAEDD14-ABFA-4D07-B79F-F0C12F70A402}" destId="{707D20C3-4D6B-4288-9182-739C88EFAE3F}" srcOrd="0" destOrd="0" parTransId="{AF2FE5AB-8E7E-4795-8E9E-A82163C77AFA}" sibTransId="{1A54102D-597F-483B-B6E4-081E30472EB9}"/>
    <dgm:cxn modelId="{72D03608-3D08-4E1A-AB2D-4788CBF55F49}" type="presOf" srcId="{CEAEDD14-ABFA-4D07-B79F-F0C12F70A402}" destId="{365C6024-B7FD-494F-8D99-2ED58B5454F0}" srcOrd="0" destOrd="0" presId="urn:microsoft.com/office/officeart/2005/8/layout/hChevron3"/>
    <dgm:cxn modelId="{1249A8E1-7A83-4B31-A5B5-62CB2545DA86}" type="presParOf" srcId="{365C6024-B7FD-494F-8D99-2ED58B5454F0}" destId="{02E5E33B-9274-45AE-A3FD-512C560B87ED}" srcOrd="0" destOrd="0" presId="urn:microsoft.com/office/officeart/2005/8/layout/hChevron3"/>
    <dgm:cxn modelId="{2A6576F0-B26A-4F91-90DE-11C089E12660}" type="presParOf" srcId="{365C6024-B7FD-494F-8D99-2ED58B5454F0}" destId="{66ED431A-1B5D-461B-95D8-F7251F1F8E28}" srcOrd="1" destOrd="0" presId="urn:microsoft.com/office/officeart/2005/8/layout/hChevron3"/>
    <dgm:cxn modelId="{6EFB41BA-89E5-4DDB-8A48-4BAC149041DC}" type="presParOf" srcId="{365C6024-B7FD-494F-8D99-2ED58B5454F0}" destId="{0439253A-E653-404A-94AC-A4F9485C5A93}" srcOrd="2" destOrd="0" presId="urn:microsoft.com/office/officeart/2005/8/layout/hChevron3"/>
    <dgm:cxn modelId="{AADC04F6-90B2-4733-9E9B-99437E2B1451}" type="presParOf" srcId="{365C6024-B7FD-494F-8D99-2ED58B5454F0}" destId="{321AD101-83CC-44D5-BBEA-F2C22F0B7B27}" srcOrd="3" destOrd="0" presId="urn:microsoft.com/office/officeart/2005/8/layout/hChevron3"/>
    <dgm:cxn modelId="{745C7857-3AE2-43A9-A7D8-B9F744E59D49}" type="presParOf" srcId="{365C6024-B7FD-494F-8D99-2ED58B5454F0}" destId="{692F0AFB-59EC-43D7-82A8-58D9102F5DC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AEDD14-ABFA-4D07-B79F-F0C12F70A402}" type="doc">
      <dgm:prSet loTypeId="urn:microsoft.com/office/officeart/2005/8/layout/hChevron3" loCatId="process" qsTypeId="urn:microsoft.com/office/officeart/2005/8/quickstyle/3d1" qsCatId="3D" csTypeId="urn:microsoft.com/office/officeart/2005/8/colors/accent1_2" csCatId="accent1" phldr="1"/>
      <dgm:spPr/>
    </dgm:pt>
    <dgm:pt modelId="{707D20C3-4D6B-4288-9182-739C88EFAE3F}">
      <dgm:prSet phldrT="[Текст]" custT="1"/>
      <dgm:spPr/>
      <dgm:t>
        <a:bodyPr/>
        <a:lstStyle/>
        <a:p>
          <a:endParaRPr lang="ru-RU" sz="1800" dirty="0"/>
        </a:p>
      </dgm:t>
    </dgm:pt>
    <dgm:pt modelId="{AF2FE5AB-8E7E-4795-8E9E-A82163C77AFA}" type="parTrans" cxnId="{E7B96D8E-3062-425E-B89E-BDF5868A1D6B}">
      <dgm:prSet/>
      <dgm:spPr/>
      <dgm:t>
        <a:bodyPr/>
        <a:lstStyle/>
        <a:p>
          <a:endParaRPr lang="ru-RU"/>
        </a:p>
      </dgm:t>
    </dgm:pt>
    <dgm:pt modelId="{1A54102D-597F-483B-B6E4-081E30472EB9}" type="sibTrans" cxnId="{E7B96D8E-3062-425E-B89E-BDF5868A1D6B}">
      <dgm:prSet/>
      <dgm:spPr/>
      <dgm:t>
        <a:bodyPr/>
        <a:lstStyle/>
        <a:p>
          <a:endParaRPr lang="ru-RU"/>
        </a:p>
      </dgm:t>
    </dgm:pt>
    <dgm:pt modelId="{598D36D7-7BA3-4055-98DC-41E2F7842B10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4E80E050-68D5-4800-A946-950D93C6B4DF}" type="parTrans" cxnId="{D0C75A77-CD6D-4D28-BF8B-1738047E9D6E}">
      <dgm:prSet/>
      <dgm:spPr/>
      <dgm:t>
        <a:bodyPr/>
        <a:lstStyle/>
        <a:p>
          <a:endParaRPr lang="ru-RU"/>
        </a:p>
      </dgm:t>
    </dgm:pt>
    <dgm:pt modelId="{0A76F12E-F991-4A93-9CBE-21F2A178F033}" type="sibTrans" cxnId="{D0C75A77-CD6D-4D28-BF8B-1738047E9D6E}">
      <dgm:prSet/>
      <dgm:spPr/>
      <dgm:t>
        <a:bodyPr/>
        <a:lstStyle/>
        <a:p>
          <a:endParaRPr lang="ru-RU"/>
        </a:p>
      </dgm:t>
    </dgm:pt>
    <dgm:pt modelId="{CB15FA51-4068-477C-8F80-76E1ECC77667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6A7CA352-5DB6-4949-AE63-03EB4A718D7B}" type="parTrans" cxnId="{1CC6B1CB-D667-4B0E-B651-C23B4A9F7FBD}">
      <dgm:prSet/>
      <dgm:spPr/>
      <dgm:t>
        <a:bodyPr/>
        <a:lstStyle/>
        <a:p>
          <a:endParaRPr lang="ru-RU"/>
        </a:p>
      </dgm:t>
    </dgm:pt>
    <dgm:pt modelId="{539958BB-9F0D-4BA7-A125-AA1822355308}" type="sibTrans" cxnId="{1CC6B1CB-D667-4B0E-B651-C23B4A9F7FBD}">
      <dgm:prSet/>
      <dgm:spPr/>
      <dgm:t>
        <a:bodyPr/>
        <a:lstStyle/>
        <a:p>
          <a:endParaRPr lang="ru-RU"/>
        </a:p>
      </dgm:t>
    </dgm:pt>
    <dgm:pt modelId="{365C6024-B7FD-494F-8D99-2ED58B5454F0}" type="pres">
      <dgm:prSet presAssocID="{CEAEDD14-ABFA-4D07-B79F-F0C12F70A402}" presName="Name0" presStyleCnt="0">
        <dgm:presLayoutVars>
          <dgm:dir/>
          <dgm:resizeHandles val="exact"/>
        </dgm:presLayoutVars>
      </dgm:prSet>
      <dgm:spPr/>
    </dgm:pt>
    <dgm:pt modelId="{02E5E33B-9274-45AE-A3FD-512C560B87ED}" type="pres">
      <dgm:prSet presAssocID="{707D20C3-4D6B-4288-9182-739C88EFAE3F}" presName="parTxOnly" presStyleLbl="node1" presStyleIdx="0" presStyleCnt="3" custLinFactNeighborX="-10753" custLinFactNeighborY="2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D431A-1B5D-461B-95D8-F7251F1F8E28}" type="pres">
      <dgm:prSet presAssocID="{1A54102D-597F-483B-B6E4-081E30472EB9}" presName="parSpace" presStyleCnt="0"/>
      <dgm:spPr/>
    </dgm:pt>
    <dgm:pt modelId="{0439253A-E653-404A-94AC-A4F9485C5A93}" type="pres">
      <dgm:prSet presAssocID="{598D36D7-7BA3-4055-98DC-41E2F7842B10}" presName="parTxOnly" presStyleLbl="node1" presStyleIdx="1" presStyleCnt="3" custAng="0" custLinFactNeighborX="-12243" custLinFactNeighborY="-1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AD101-83CC-44D5-BBEA-F2C22F0B7B27}" type="pres">
      <dgm:prSet presAssocID="{0A76F12E-F991-4A93-9CBE-21F2A178F033}" presName="parSpace" presStyleCnt="0"/>
      <dgm:spPr/>
    </dgm:pt>
    <dgm:pt modelId="{692F0AFB-59EC-43D7-82A8-58D9102F5DCD}" type="pres">
      <dgm:prSet presAssocID="{CB15FA51-4068-477C-8F80-76E1ECC77667}" presName="parTxOnly" presStyleLbl="node1" presStyleIdx="2" presStyleCnt="3" custLinFactNeighborX="8927" custLinFactNeighborY="4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1DF580-9E6D-4013-9101-BC1B86CBDC25}" type="presOf" srcId="{CEAEDD14-ABFA-4D07-B79F-F0C12F70A402}" destId="{365C6024-B7FD-494F-8D99-2ED58B5454F0}" srcOrd="0" destOrd="0" presId="urn:microsoft.com/office/officeart/2005/8/layout/hChevron3"/>
    <dgm:cxn modelId="{5EA57151-4D3A-46B9-8184-2EAFA8CD05E7}" type="presOf" srcId="{598D36D7-7BA3-4055-98DC-41E2F7842B10}" destId="{0439253A-E653-404A-94AC-A4F9485C5A93}" srcOrd="0" destOrd="0" presId="urn:microsoft.com/office/officeart/2005/8/layout/hChevron3"/>
    <dgm:cxn modelId="{1CC6B1CB-D667-4B0E-B651-C23B4A9F7FBD}" srcId="{CEAEDD14-ABFA-4D07-B79F-F0C12F70A402}" destId="{CB15FA51-4068-477C-8F80-76E1ECC77667}" srcOrd="2" destOrd="0" parTransId="{6A7CA352-5DB6-4949-AE63-03EB4A718D7B}" sibTransId="{539958BB-9F0D-4BA7-A125-AA1822355308}"/>
    <dgm:cxn modelId="{F0AA9951-4037-464A-8491-491636A47DEC}" type="presOf" srcId="{707D20C3-4D6B-4288-9182-739C88EFAE3F}" destId="{02E5E33B-9274-45AE-A3FD-512C560B87ED}" srcOrd="0" destOrd="0" presId="urn:microsoft.com/office/officeart/2005/8/layout/hChevron3"/>
    <dgm:cxn modelId="{D0C75A77-CD6D-4D28-BF8B-1738047E9D6E}" srcId="{CEAEDD14-ABFA-4D07-B79F-F0C12F70A402}" destId="{598D36D7-7BA3-4055-98DC-41E2F7842B10}" srcOrd="1" destOrd="0" parTransId="{4E80E050-68D5-4800-A946-950D93C6B4DF}" sibTransId="{0A76F12E-F991-4A93-9CBE-21F2A178F033}"/>
    <dgm:cxn modelId="{BFBB3539-18B2-4A22-BE61-E3205C940999}" type="presOf" srcId="{CB15FA51-4068-477C-8F80-76E1ECC77667}" destId="{692F0AFB-59EC-43D7-82A8-58D9102F5DCD}" srcOrd="0" destOrd="0" presId="urn:microsoft.com/office/officeart/2005/8/layout/hChevron3"/>
    <dgm:cxn modelId="{E7B96D8E-3062-425E-B89E-BDF5868A1D6B}" srcId="{CEAEDD14-ABFA-4D07-B79F-F0C12F70A402}" destId="{707D20C3-4D6B-4288-9182-739C88EFAE3F}" srcOrd="0" destOrd="0" parTransId="{AF2FE5AB-8E7E-4795-8E9E-A82163C77AFA}" sibTransId="{1A54102D-597F-483B-B6E4-081E30472EB9}"/>
    <dgm:cxn modelId="{F2BC66D1-0658-4A15-A91C-A2627D1DBC8A}" type="presParOf" srcId="{365C6024-B7FD-494F-8D99-2ED58B5454F0}" destId="{02E5E33B-9274-45AE-A3FD-512C560B87ED}" srcOrd="0" destOrd="0" presId="urn:microsoft.com/office/officeart/2005/8/layout/hChevron3"/>
    <dgm:cxn modelId="{8F150FE8-56E2-4384-B5C7-AB296359E689}" type="presParOf" srcId="{365C6024-B7FD-494F-8D99-2ED58B5454F0}" destId="{66ED431A-1B5D-461B-95D8-F7251F1F8E28}" srcOrd="1" destOrd="0" presId="urn:microsoft.com/office/officeart/2005/8/layout/hChevron3"/>
    <dgm:cxn modelId="{DDBBCF31-2438-4472-95D7-3E19F65F8B1A}" type="presParOf" srcId="{365C6024-B7FD-494F-8D99-2ED58B5454F0}" destId="{0439253A-E653-404A-94AC-A4F9485C5A93}" srcOrd="2" destOrd="0" presId="urn:microsoft.com/office/officeart/2005/8/layout/hChevron3"/>
    <dgm:cxn modelId="{3C4F0503-BAB6-444A-9FDC-C4F2DAF999A1}" type="presParOf" srcId="{365C6024-B7FD-494F-8D99-2ED58B5454F0}" destId="{321AD101-83CC-44D5-BBEA-F2C22F0B7B27}" srcOrd="3" destOrd="0" presId="urn:microsoft.com/office/officeart/2005/8/layout/hChevron3"/>
    <dgm:cxn modelId="{E7916620-6E37-4ACC-98CC-FAB5E1EBA958}" type="presParOf" srcId="{365C6024-B7FD-494F-8D99-2ED58B5454F0}" destId="{692F0AFB-59EC-43D7-82A8-58D9102F5DC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5E33B-9274-45AE-A3FD-512C560B87ED}">
      <dsp:nvSpPr>
        <dsp:cNvPr id="0" name=""/>
        <dsp:cNvSpPr/>
      </dsp:nvSpPr>
      <dsp:spPr>
        <a:xfrm>
          <a:off x="0" y="0"/>
          <a:ext cx="4463091" cy="124194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0" y="0"/>
        <a:ext cx="4152605" cy="1241946"/>
      </dsp:txXfrm>
    </dsp:sp>
    <dsp:sp modelId="{0439253A-E653-404A-94AC-A4F9485C5A93}">
      <dsp:nvSpPr>
        <dsp:cNvPr id="0" name=""/>
        <dsp:cNvSpPr/>
      </dsp:nvSpPr>
      <dsp:spPr>
        <a:xfrm>
          <a:off x="3466293" y="0"/>
          <a:ext cx="4463091" cy="12419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4087266" y="0"/>
        <a:ext cx="3221145" cy="1241946"/>
      </dsp:txXfrm>
    </dsp:sp>
    <dsp:sp modelId="{692F0AFB-59EC-43D7-82A8-58D9102F5DCD}">
      <dsp:nvSpPr>
        <dsp:cNvPr id="0" name=""/>
        <dsp:cNvSpPr/>
      </dsp:nvSpPr>
      <dsp:spPr>
        <a:xfrm>
          <a:off x="7151153" y="0"/>
          <a:ext cx="4463091" cy="12419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7772126" y="0"/>
        <a:ext cx="3221145" cy="1241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B114-39DA-44CB-8E02-F9D587F1204C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C462E-3F47-4A01-8531-8C77296EC8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6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0BE6-94C3-4EA4-80C5-612A8ED47F3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296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0BE6-94C3-4EA4-80C5-612A8ED47F3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98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0BE6-94C3-4EA4-80C5-612A8ED47F3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61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3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6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92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0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57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3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6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8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8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8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16C3-C8D8-4372-89DC-D9D5D2A2EE9F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7B78E-301A-4C6D-BE4D-4FC5E7CC6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0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ЛОМОНОСОВСКИЕ ЧТЕНИЯ 2017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Создание стоимости и ценности в операционном цикле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2450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170" y="267163"/>
            <a:ext cx="11270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 1. Модель операционного и финансового цикла с </a:t>
            </a:r>
            <a:r>
              <a:rPr lang="ru-RU" dirty="0" err="1" smtClean="0"/>
              <a:t>постоплтой</a:t>
            </a:r>
            <a:r>
              <a:rPr lang="ru-RU" dirty="0" smtClean="0"/>
              <a:t>   материальных запасов и готовой продукции   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127032282"/>
              </p:ext>
            </p:extLst>
          </p:nvPr>
        </p:nvGraphicFramePr>
        <p:xfrm>
          <a:off x="288877" y="3419126"/>
          <a:ext cx="11614245" cy="124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>
            <a:off x="8170857" y="3000771"/>
            <a:ext cx="18401" cy="33934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031543" y="3031177"/>
            <a:ext cx="23756" cy="341852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329" y="5470900"/>
            <a:ext cx="1978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Признание </a:t>
            </a:r>
          </a:p>
          <a:p>
            <a:pPr algn="ctr"/>
            <a:r>
              <a:rPr lang="ru-RU" dirty="0" smtClean="0"/>
              <a:t>материальных запасов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900172" y="5526375"/>
            <a:ext cx="2309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Признание продажи  </a:t>
            </a:r>
          </a:p>
          <a:p>
            <a:pPr algn="ctr"/>
            <a:r>
              <a:rPr lang="ru-RU" dirty="0"/>
              <a:t>г</a:t>
            </a:r>
            <a:r>
              <a:rPr lang="ru-RU" dirty="0" smtClean="0"/>
              <a:t>отовой продукции  </a:t>
            </a:r>
          </a:p>
          <a:p>
            <a:pPr algn="ctr"/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2797461" y="1446323"/>
            <a:ext cx="18401" cy="3557090"/>
          </a:xfrm>
          <a:prstGeom prst="line">
            <a:avLst/>
          </a:prstGeom>
          <a:ln w="38100" cap="sq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0661181" y="1577423"/>
            <a:ext cx="25655" cy="3485838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647697" y="1034282"/>
            <a:ext cx="3267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Получение платежа </a:t>
            </a:r>
          </a:p>
          <a:p>
            <a:pPr algn="ctr"/>
            <a:r>
              <a:rPr lang="ru-RU" dirty="0"/>
              <a:t>о</a:t>
            </a:r>
            <a:r>
              <a:rPr lang="ru-RU" dirty="0" smtClean="0"/>
              <a:t>т продажи готовой продукции</a:t>
            </a:r>
            <a:endParaRPr lang="ru-RU" dirty="0"/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1112336" y="4697501"/>
            <a:ext cx="9689775" cy="731520"/>
          </a:xfrm>
          <a:prstGeom prst="curved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2710" y="491239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Операционный цикл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784" y="988116"/>
            <a:ext cx="324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Оплата материальных запасов </a:t>
            </a:r>
            <a:endParaRPr lang="ru-RU" dirty="0"/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2839420" y="2244436"/>
            <a:ext cx="8121505" cy="1174690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9463" y="2751262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Финансовый цикл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4585" y="3415724"/>
            <a:ext cx="1759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Период </a:t>
            </a:r>
          </a:p>
          <a:p>
            <a:pPr algn="ctr"/>
            <a:r>
              <a:rPr lang="ru-RU" dirty="0" smtClean="0"/>
              <a:t>обращения</a:t>
            </a:r>
          </a:p>
          <a:p>
            <a:pPr algn="ctr"/>
            <a:r>
              <a:rPr lang="ru-RU" dirty="0" smtClean="0"/>
              <a:t> кредиторской </a:t>
            </a:r>
          </a:p>
          <a:p>
            <a:pPr algn="ctr"/>
            <a:r>
              <a:rPr lang="ru-RU" dirty="0" smtClean="0"/>
              <a:t>задолженности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567375" y="3377247"/>
            <a:ext cx="1720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Период </a:t>
            </a:r>
          </a:p>
          <a:p>
            <a:pPr algn="ctr"/>
            <a:r>
              <a:rPr lang="ru-RU" dirty="0" smtClean="0"/>
              <a:t>обращения</a:t>
            </a:r>
          </a:p>
          <a:p>
            <a:pPr algn="ctr"/>
            <a:r>
              <a:rPr lang="ru-RU" dirty="0" smtClean="0"/>
              <a:t> дебиторской  </a:t>
            </a:r>
          </a:p>
          <a:p>
            <a:pPr algn="ctr"/>
            <a:r>
              <a:rPr lang="ru-RU" dirty="0" smtClean="0"/>
              <a:t>задолженности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9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5215" y="227512"/>
            <a:ext cx="994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 2. Модель  операционного и финансового цикла с предоплатой  закупок и пост оплатой сырья 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938664838"/>
              </p:ext>
            </p:extLst>
          </p:nvPr>
        </p:nvGraphicFramePr>
        <p:xfrm>
          <a:off x="288877" y="3419126"/>
          <a:ext cx="11614245" cy="124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 flipH="1">
            <a:off x="9565560" y="1629369"/>
            <a:ext cx="21041" cy="48413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71553" y="3128187"/>
            <a:ext cx="23756" cy="341852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17037" y="6134804"/>
            <a:ext cx="1453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Признание </a:t>
            </a:r>
          </a:p>
          <a:p>
            <a:pPr algn="ctr"/>
            <a:r>
              <a:rPr lang="ru-RU" sz="1200" dirty="0" smtClean="0"/>
              <a:t>материальных запасов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8928569" y="6209558"/>
            <a:ext cx="16001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продажи  </a:t>
            </a:r>
          </a:p>
          <a:p>
            <a:pPr algn="ctr"/>
            <a:r>
              <a:rPr lang="ru-RU" sz="1200" dirty="0"/>
              <a:t>г</a:t>
            </a:r>
            <a:r>
              <a:rPr lang="ru-RU" sz="1200" dirty="0" smtClean="0"/>
              <a:t>отовой продукции 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56612" y="1298683"/>
            <a:ext cx="18401" cy="3557090"/>
          </a:xfrm>
          <a:prstGeom prst="line">
            <a:avLst/>
          </a:prstGeom>
          <a:ln w="38100" cap="sq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1220125" y="1676207"/>
            <a:ext cx="25655" cy="3485838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522884" y="1025056"/>
            <a:ext cx="152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Получение платежа </a:t>
            </a:r>
          </a:p>
          <a:p>
            <a:pPr algn="ctr"/>
            <a:r>
              <a:rPr lang="ru-RU" sz="1200" dirty="0"/>
              <a:t>о</a:t>
            </a:r>
            <a:r>
              <a:rPr lang="ru-RU" sz="1200" dirty="0" smtClean="0"/>
              <a:t>т продажи готовой </a:t>
            </a:r>
          </a:p>
          <a:p>
            <a:pPr algn="ctr"/>
            <a:r>
              <a:rPr lang="ru-RU" sz="1200" dirty="0" smtClean="0"/>
              <a:t>продукции</a:t>
            </a:r>
            <a:endParaRPr lang="ru-RU" sz="1200" dirty="0"/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774860" y="4689225"/>
            <a:ext cx="10685619" cy="730444"/>
          </a:xfrm>
          <a:prstGeom prst="curvedUpArrow">
            <a:avLst>
              <a:gd name="adj1" fmla="val 25000"/>
              <a:gd name="adj2" fmla="val 70160"/>
              <a:gd name="adj3" fmla="val 2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5283" y="507849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Операционный цикл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136" y="828626"/>
            <a:ext cx="1721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Оплата </a:t>
            </a:r>
          </a:p>
          <a:p>
            <a:pPr algn="ctr"/>
            <a:r>
              <a:rPr lang="ru-RU" sz="1200" dirty="0" smtClean="0"/>
              <a:t>материальных запасов </a:t>
            </a:r>
            <a:endParaRPr lang="ru-RU" sz="1200" dirty="0"/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975013" y="2244436"/>
            <a:ext cx="10485466" cy="1181860"/>
          </a:xfrm>
          <a:prstGeom prst="curved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7796" y="2717043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Финансовый цикл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5013" y="1629369"/>
            <a:ext cx="1487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Период </a:t>
            </a:r>
          </a:p>
          <a:p>
            <a:pPr algn="ctr"/>
            <a:r>
              <a:rPr lang="ru-RU" sz="1200" dirty="0" smtClean="0"/>
              <a:t>обращения</a:t>
            </a:r>
          </a:p>
          <a:p>
            <a:pPr algn="ctr"/>
            <a:r>
              <a:rPr lang="ru-RU" sz="1200" dirty="0" smtClean="0"/>
              <a:t> дебиторской  </a:t>
            </a:r>
          </a:p>
          <a:p>
            <a:pPr algn="ctr"/>
            <a:r>
              <a:rPr lang="ru-RU" sz="1200" dirty="0"/>
              <a:t>з</a:t>
            </a:r>
            <a:r>
              <a:rPr lang="ru-RU" sz="1200" dirty="0" smtClean="0"/>
              <a:t>адолженности </a:t>
            </a:r>
          </a:p>
          <a:p>
            <a:pPr algn="ctr"/>
            <a:r>
              <a:rPr lang="ru-RU" sz="1200" dirty="0" smtClean="0"/>
              <a:t>по закупкам 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528740" y="1598088"/>
            <a:ext cx="17208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Период </a:t>
            </a:r>
          </a:p>
          <a:p>
            <a:pPr algn="ctr"/>
            <a:r>
              <a:rPr lang="ru-RU" sz="1200" dirty="0" smtClean="0"/>
              <a:t>обращения</a:t>
            </a:r>
          </a:p>
          <a:p>
            <a:pPr algn="ctr"/>
            <a:r>
              <a:rPr lang="ru-RU" sz="1200" dirty="0" smtClean="0"/>
              <a:t> дебиторской  </a:t>
            </a:r>
          </a:p>
          <a:p>
            <a:pPr algn="ctr"/>
            <a:r>
              <a:rPr lang="ru-RU" sz="1200" dirty="0" smtClean="0"/>
              <a:t>задолженности  по продажам 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94313" y="5336815"/>
            <a:ext cx="418916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связанных с оплатой и содержанием </a:t>
            </a:r>
          </a:p>
          <a:p>
            <a:pPr algn="ctr"/>
            <a:r>
              <a:rPr lang="ru-RU" sz="1200" dirty="0"/>
              <a:t>м</a:t>
            </a:r>
            <a:r>
              <a:rPr lang="ru-RU" sz="1200" dirty="0" smtClean="0"/>
              <a:t>атериальных запасов  </a:t>
            </a:r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464721" y="1298683"/>
            <a:ext cx="49365" cy="53933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79811" y="3128158"/>
            <a:ext cx="18401" cy="33934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20636" y="3202634"/>
            <a:ext cx="18401" cy="33934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880" y="6280102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Планирование покупки, </a:t>
            </a:r>
          </a:p>
          <a:p>
            <a:pPr algn="ctr"/>
            <a:r>
              <a:rPr lang="ru-RU" sz="1200" dirty="0" smtClean="0"/>
              <a:t>размещение заказа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490691" y="6315883"/>
            <a:ext cx="2074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незавершенного </a:t>
            </a:r>
          </a:p>
          <a:p>
            <a:pPr algn="ctr"/>
            <a:r>
              <a:rPr lang="ru-RU" sz="1200" dirty="0" smtClean="0"/>
              <a:t>производства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175224" y="6239855"/>
            <a:ext cx="1444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</a:t>
            </a:r>
          </a:p>
          <a:p>
            <a:pPr algn="ctr"/>
            <a:r>
              <a:rPr lang="ru-RU" sz="1200" dirty="0" smtClean="0"/>
              <a:t>готовой продукции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809379" y="5529723"/>
            <a:ext cx="2810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связанных с </a:t>
            </a:r>
          </a:p>
          <a:p>
            <a:pPr algn="ctr"/>
            <a:r>
              <a:rPr lang="ru-RU" sz="1200" dirty="0" smtClean="0"/>
              <a:t>производственной обработкой запасов 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8044403" y="5341013"/>
            <a:ext cx="1444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</a:t>
            </a:r>
          </a:p>
          <a:p>
            <a:pPr algn="ctr"/>
            <a:r>
              <a:rPr lang="ru-RU" sz="1200" dirty="0" smtClean="0"/>
              <a:t>связанных</a:t>
            </a:r>
          </a:p>
          <a:p>
            <a:pPr algn="ctr"/>
            <a:r>
              <a:rPr lang="ru-RU" sz="1200" dirty="0" smtClean="0"/>
              <a:t> с продажей </a:t>
            </a:r>
          </a:p>
          <a:p>
            <a:pPr algn="ctr"/>
            <a:r>
              <a:rPr lang="ru-RU" sz="1200" dirty="0" smtClean="0"/>
              <a:t>готовой продукции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9687899" y="5159458"/>
            <a:ext cx="157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</a:t>
            </a:r>
          </a:p>
          <a:p>
            <a:pPr algn="ctr"/>
            <a:r>
              <a:rPr lang="ru-RU" sz="1200" dirty="0" smtClean="0"/>
              <a:t>связанных с оплатой </a:t>
            </a:r>
          </a:p>
          <a:p>
            <a:pPr algn="ctr"/>
            <a:r>
              <a:rPr lang="ru-RU" sz="1200" dirty="0" smtClean="0"/>
              <a:t>готовой продукции</a:t>
            </a:r>
            <a:endParaRPr lang="ru-RU" sz="1200" dirty="0"/>
          </a:p>
        </p:txBody>
      </p:sp>
      <p:sp>
        <p:nvSpPr>
          <p:cNvPr id="32" name="Выгнутая вверх стрелка 31"/>
          <p:cNvSpPr/>
          <p:nvPr/>
        </p:nvSpPr>
        <p:spPr>
          <a:xfrm>
            <a:off x="783431" y="4315968"/>
            <a:ext cx="3681405" cy="345104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верх стрелка 32"/>
          <p:cNvSpPr/>
          <p:nvPr/>
        </p:nvSpPr>
        <p:spPr>
          <a:xfrm>
            <a:off x="4464836" y="4460643"/>
            <a:ext cx="3432413" cy="186770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Выгнутая вверх стрелка 33"/>
          <p:cNvSpPr/>
          <p:nvPr/>
        </p:nvSpPr>
        <p:spPr>
          <a:xfrm>
            <a:off x="7897249" y="4332326"/>
            <a:ext cx="3335703" cy="293106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20845" y="4286729"/>
            <a:ext cx="1883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Процесс закупки 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068960" y="4130493"/>
            <a:ext cx="2458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Процесс производства 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620050" y="4306475"/>
            <a:ext cx="1990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Процесс продажи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2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204" y="315523"/>
            <a:ext cx="10173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 3. Модель  операционного и финансового цикла  с предоплатой продажи и </a:t>
            </a:r>
            <a:r>
              <a:rPr lang="ru-RU" dirty="0" err="1" smtClean="0"/>
              <a:t>постоплатой</a:t>
            </a:r>
            <a:r>
              <a:rPr lang="ru-RU" dirty="0" smtClean="0"/>
              <a:t> закупок 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938664838"/>
              </p:ext>
            </p:extLst>
          </p:nvPr>
        </p:nvGraphicFramePr>
        <p:xfrm>
          <a:off x="288877" y="3419126"/>
          <a:ext cx="11614245" cy="124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 flipH="1">
            <a:off x="9810976" y="1616651"/>
            <a:ext cx="21041" cy="48413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71553" y="3128187"/>
            <a:ext cx="23756" cy="341852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17037" y="6134804"/>
            <a:ext cx="1453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Признание </a:t>
            </a:r>
          </a:p>
          <a:p>
            <a:pPr algn="ctr"/>
            <a:r>
              <a:rPr lang="ru-RU" sz="1200" dirty="0" smtClean="0"/>
              <a:t>материальных запасов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8928569" y="6209558"/>
            <a:ext cx="16001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продажи  </a:t>
            </a:r>
          </a:p>
          <a:p>
            <a:pPr algn="ctr"/>
            <a:r>
              <a:rPr lang="ru-RU" sz="1200" dirty="0"/>
              <a:t>г</a:t>
            </a:r>
            <a:r>
              <a:rPr lang="ru-RU" sz="1200" dirty="0" smtClean="0"/>
              <a:t>отовой продукции 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10541624" y="1719390"/>
            <a:ext cx="18401" cy="3557090"/>
          </a:xfrm>
          <a:prstGeom prst="line">
            <a:avLst/>
          </a:prstGeom>
          <a:ln w="38100" cap="sq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6308924" y="1755016"/>
            <a:ext cx="25655" cy="3485838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610866" y="1037390"/>
            <a:ext cx="152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Получение платежа </a:t>
            </a:r>
          </a:p>
          <a:p>
            <a:pPr algn="ctr"/>
            <a:r>
              <a:rPr lang="ru-RU" sz="1200" dirty="0"/>
              <a:t>о</a:t>
            </a:r>
            <a:r>
              <a:rPr lang="ru-RU" sz="1200" dirty="0" smtClean="0"/>
              <a:t>т продажи готовой </a:t>
            </a:r>
          </a:p>
          <a:p>
            <a:pPr algn="ctr"/>
            <a:r>
              <a:rPr lang="ru-RU" sz="1200" dirty="0" smtClean="0"/>
              <a:t>продукции</a:t>
            </a:r>
            <a:endParaRPr lang="ru-RU" sz="1200" dirty="0"/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795309" y="4678953"/>
            <a:ext cx="9998181" cy="765845"/>
          </a:xfrm>
          <a:prstGeom prst="curvedUpArrow">
            <a:avLst>
              <a:gd name="adj1" fmla="val 25000"/>
              <a:gd name="adj2" fmla="val 70160"/>
              <a:gd name="adj3" fmla="val 2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5283" y="507849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Операционный цикл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38726" y="1012339"/>
            <a:ext cx="1721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Оплата </a:t>
            </a:r>
          </a:p>
          <a:p>
            <a:pPr algn="ctr"/>
            <a:r>
              <a:rPr lang="ru-RU" sz="1200" dirty="0" smtClean="0"/>
              <a:t>материальных запасов 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452024" y="2925561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Финансовый цикл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2111" y="2448726"/>
            <a:ext cx="5999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Период  обращения  кредиторской задолженности по закупкам 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85411" y="1732706"/>
            <a:ext cx="3254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Период обращения  кредиторской </a:t>
            </a:r>
          </a:p>
          <a:p>
            <a:pPr algn="ctr"/>
            <a:r>
              <a:rPr lang="ru-RU" sz="1200" dirty="0" smtClean="0"/>
              <a:t>задолженности  по продажам 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04538" y="4908419"/>
            <a:ext cx="108895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</a:t>
            </a:r>
          </a:p>
          <a:p>
            <a:pPr algn="ctr"/>
            <a:r>
              <a:rPr lang="ru-RU" sz="1200" dirty="0" smtClean="0"/>
              <a:t>затрат, </a:t>
            </a:r>
          </a:p>
          <a:p>
            <a:pPr algn="ctr"/>
            <a:r>
              <a:rPr lang="ru-RU" sz="1200" dirty="0" smtClean="0"/>
              <a:t>связанных с </a:t>
            </a:r>
          </a:p>
          <a:p>
            <a:pPr algn="ctr"/>
            <a:r>
              <a:rPr lang="ru-RU" sz="1200" dirty="0"/>
              <a:t>о</a:t>
            </a:r>
            <a:r>
              <a:rPr lang="ru-RU" sz="1200" dirty="0" smtClean="0"/>
              <a:t>платой </a:t>
            </a:r>
          </a:p>
          <a:p>
            <a:pPr algn="ctr"/>
            <a:r>
              <a:rPr lang="ru-RU" sz="1200" dirty="0" smtClean="0"/>
              <a:t>закупки </a:t>
            </a:r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464721" y="1298683"/>
            <a:ext cx="49365" cy="53933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79811" y="3128158"/>
            <a:ext cx="18401" cy="33934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20636" y="3202634"/>
            <a:ext cx="18401" cy="33934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19065" y="5381150"/>
            <a:ext cx="3645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Признание   затрат,   связанных с     содержанием </a:t>
            </a:r>
          </a:p>
          <a:p>
            <a:pPr algn="ctr"/>
            <a:r>
              <a:rPr lang="ru-RU" sz="1200" dirty="0" smtClean="0"/>
              <a:t>Материальных   запасов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880" y="6280102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Планирование покупки, </a:t>
            </a:r>
          </a:p>
          <a:p>
            <a:pPr algn="ctr"/>
            <a:r>
              <a:rPr lang="ru-RU" sz="1200" dirty="0" smtClean="0"/>
              <a:t>размещение заказа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490691" y="6315883"/>
            <a:ext cx="2074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незавершенного </a:t>
            </a:r>
          </a:p>
          <a:p>
            <a:pPr algn="ctr"/>
            <a:r>
              <a:rPr lang="ru-RU" sz="1200" dirty="0" smtClean="0"/>
              <a:t>производства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175224" y="6239855"/>
            <a:ext cx="1444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</a:t>
            </a:r>
          </a:p>
          <a:p>
            <a:pPr algn="ctr"/>
            <a:r>
              <a:rPr lang="ru-RU" sz="1200" dirty="0" smtClean="0"/>
              <a:t>готовой продукции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809379" y="5529723"/>
            <a:ext cx="2810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связанных с </a:t>
            </a:r>
          </a:p>
          <a:p>
            <a:pPr algn="ctr"/>
            <a:r>
              <a:rPr lang="ru-RU" sz="1200" dirty="0" smtClean="0"/>
              <a:t>производственной обработкой запасов 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8044403" y="5341013"/>
            <a:ext cx="1444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Признание затрат, </a:t>
            </a:r>
          </a:p>
          <a:p>
            <a:pPr algn="ctr"/>
            <a:r>
              <a:rPr lang="ru-RU" sz="1200" dirty="0" smtClean="0"/>
              <a:t>связанных</a:t>
            </a:r>
          </a:p>
          <a:p>
            <a:pPr algn="ctr"/>
            <a:r>
              <a:rPr lang="ru-RU" sz="1200" dirty="0" smtClean="0"/>
              <a:t> с продажей </a:t>
            </a:r>
          </a:p>
          <a:p>
            <a:pPr algn="ctr"/>
            <a:r>
              <a:rPr lang="ru-RU" sz="1200" dirty="0" smtClean="0"/>
              <a:t>готовой продукции</a:t>
            </a:r>
            <a:endParaRPr lang="ru-RU" sz="1200" dirty="0"/>
          </a:p>
        </p:txBody>
      </p:sp>
      <p:sp>
        <p:nvSpPr>
          <p:cNvPr id="32" name="Выгнутая вверх стрелка 31"/>
          <p:cNvSpPr/>
          <p:nvPr/>
        </p:nvSpPr>
        <p:spPr>
          <a:xfrm>
            <a:off x="783431" y="4315968"/>
            <a:ext cx="9872377" cy="289454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верх стрелка 32"/>
          <p:cNvSpPr/>
          <p:nvPr/>
        </p:nvSpPr>
        <p:spPr>
          <a:xfrm>
            <a:off x="4464836" y="4460643"/>
            <a:ext cx="3432413" cy="186770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Выгнутая вверх стрелка 33"/>
          <p:cNvSpPr/>
          <p:nvPr/>
        </p:nvSpPr>
        <p:spPr>
          <a:xfrm>
            <a:off x="7897250" y="4332326"/>
            <a:ext cx="1953886" cy="323735"/>
          </a:xfrm>
          <a:prstGeom prst="curved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28857" y="3886529"/>
            <a:ext cx="1883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Процесс закупки 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068960" y="4130493"/>
            <a:ext cx="2458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Процесс производства 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7879811" y="4298087"/>
            <a:ext cx="2149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Процесс продажи </a:t>
            </a:r>
            <a:endParaRPr lang="ru-RU" dirty="0"/>
          </a:p>
        </p:txBody>
      </p:sp>
      <p:sp>
        <p:nvSpPr>
          <p:cNvPr id="14" name="Выгнутая вниз стрелка 13"/>
          <p:cNvSpPr/>
          <p:nvPr/>
        </p:nvSpPr>
        <p:spPr>
          <a:xfrm rot="10800000">
            <a:off x="6181344" y="2783838"/>
            <a:ext cx="4378680" cy="656648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>
            <a:stCxn id="21" idx="1"/>
          </p:cNvCxnSpPr>
          <p:nvPr/>
        </p:nvCxnSpPr>
        <p:spPr>
          <a:xfrm>
            <a:off x="6285411" y="1963539"/>
            <a:ext cx="3542622" cy="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2441154" y="2474976"/>
            <a:ext cx="8118870" cy="2501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0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264</Words>
  <Application>Microsoft Office PowerPoint</Application>
  <PresentationFormat>Широкоэкранный</PresentationFormat>
  <Paragraphs>111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ЛОМОНОСОВСКИЕ ЧТЕНИЯ 2017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Pavilion</dc:creator>
  <cp:lastModifiedBy>Pavilion</cp:lastModifiedBy>
  <cp:revision>23</cp:revision>
  <dcterms:created xsi:type="dcterms:W3CDTF">2017-03-05T19:59:59Z</dcterms:created>
  <dcterms:modified xsi:type="dcterms:W3CDTF">2017-04-17T15:10:03Z</dcterms:modified>
</cp:coreProperties>
</file>