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724" r:id="rId5"/>
    <p:sldId id="431" r:id="rId6"/>
    <p:sldId id="717" r:id="rId7"/>
    <p:sldId id="261" r:id="rId8"/>
    <p:sldId id="732" r:id="rId9"/>
    <p:sldId id="266" r:id="rId10"/>
    <p:sldId id="720" r:id="rId11"/>
    <p:sldId id="728" r:id="rId12"/>
    <p:sldId id="725" r:id="rId13"/>
    <p:sldId id="729" r:id="rId14"/>
    <p:sldId id="73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09" autoAdjust="0"/>
  </p:normalViewPr>
  <p:slideViewPr>
    <p:cSldViewPr snapToGrid="0">
      <p:cViewPr varScale="1">
        <p:scale>
          <a:sx n="69" d="100"/>
          <a:sy n="69" d="100"/>
        </p:scale>
        <p:origin x="13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107599699021821E-2"/>
          <c:y val="0"/>
          <c:w val="0.93378480060195634"/>
          <c:h val="1"/>
        </c:manualLayout>
      </c:layout>
      <c:bar3D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Лист1!$A$1:$A$4</c:f>
              <c:strCache>
                <c:ptCount val="4"/>
                <c:pt idx="0">
                  <c:v>Ситуации, в которых интерпретируются положительные высказывания</c:v>
                </c:pt>
                <c:pt idx="1">
                  <c:v>Ситуации, в которых наблюдаются отрицательные высказывания</c:v>
                </c:pt>
                <c:pt idx="2">
                  <c:v>Ситуации по текущим событиям</c:v>
                </c:pt>
                <c:pt idx="3">
                  <c:v>Ситуации, связанные с диалогом с общественностью</c:v>
                </c:pt>
              </c:strCache>
              <c:extLst/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100</c:v>
                </c:pt>
                <c:pt idx="1">
                  <c:v>75</c:v>
                </c:pt>
                <c:pt idx="2">
                  <c:v>93</c:v>
                </c:pt>
                <c:pt idx="3">
                  <c:v>62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B4E-4C30-B3E9-23E0E16083A4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Лист1!$A$1:$A$4</c:f>
              <c:strCache>
                <c:ptCount val="4"/>
                <c:pt idx="0">
                  <c:v>Ситуации, в которых интерпретируются положительные высказывания</c:v>
                </c:pt>
                <c:pt idx="1">
                  <c:v>Ситуации, в которых наблюдаются отрицательные высказывания</c:v>
                </c:pt>
                <c:pt idx="2">
                  <c:v>Ситуации по текущим событиям</c:v>
                </c:pt>
                <c:pt idx="3">
                  <c:v>Ситуации, связанные с диалогом с общественностью</c:v>
                </c:pt>
              </c:strCache>
              <c:extLst/>
            </c:strRef>
          </c:cat>
          <c:val>
            <c:numRef>
              <c:f>Лист1!$C$1:$C$4</c:f>
              <c:numCache>
                <c:formatCode>General</c:formatCode>
                <c:ptCount val="4"/>
                <c:pt idx="0">
                  <c:v>60</c:v>
                </c:pt>
                <c:pt idx="1">
                  <c:v>25</c:v>
                </c:pt>
                <c:pt idx="2">
                  <c:v>33</c:v>
                </c:pt>
                <c:pt idx="3">
                  <c:v>70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B4E-4C30-B3E9-23E0E16083A4}"/>
            </c:ext>
          </c:extLst>
        </c:ser>
        <c:ser>
          <c:idx val="2"/>
          <c:order val="2"/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Лист1!$A$1:$A$4</c:f>
              <c:strCache>
                <c:ptCount val="4"/>
                <c:pt idx="0">
                  <c:v>Ситуации, в которых интерпретируются положительные высказывания</c:v>
                </c:pt>
                <c:pt idx="1">
                  <c:v>Ситуации, в которых наблюдаются отрицательные высказывания</c:v>
                </c:pt>
                <c:pt idx="2">
                  <c:v>Ситуации по текущим событиям</c:v>
                </c:pt>
                <c:pt idx="3">
                  <c:v>Ситуации, связанные с диалогом с общественностью</c:v>
                </c:pt>
              </c:strCache>
              <c:extLst/>
            </c:strRef>
          </c:cat>
          <c:val>
            <c:numRef>
              <c:f>Лист1!$D$1:$D$4</c:f>
              <c:numCache>
                <c:formatCode>General</c:formatCode>
                <c:ptCount val="4"/>
                <c:pt idx="0">
                  <c:v>15</c:v>
                </c:pt>
                <c:pt idx="1">
                  <c:v>90</c:v>
                </c:pt>
                <c:pt idx="2">
                  <c:v>45</c:v>
                </c:pt>
                <c:pt idx="3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B4E-4C30-B3E9-23E0E1608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84375856"/>
        <c:axId val="884383056"/>
        <c:axId val="0"/>
      </c:bar3DChart>
      <c:catAx>
        <c:axId val="884375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84383056"/>
        <c:crosses val="autoZero"/>
        <c:auto val="1"/>
        <c:lblAlgn val="ctr"/>
        <c:lblOffset val="100"/>
        <c:noMultiLvlLbl val="0"/>
      </c:catAx>
      <c:valAx>
        <c:axId val="884383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437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1BDA1-4F81-4701-A2BD-50463ECC78B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CE2AF-06E6-4EA2-936D-F01CE0E88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730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CE2AF-06E6-4EA2-936D-F01CE0E886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7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CA018-C944-710D-B44E-F5D72F394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7856D4-DA13-A582-E91B-F486C9834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92352-E423-48F4-C5E4-BDA24CF6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18ED19-3E9C-AD44-45DB-CE57C774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93FC84-E65C-7458-528F-E32B7510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350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8AED-C036-29CF-2A4D-890D48A4C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20FB13-64DE-2191-71A4-748F5D2B3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7C74A4-30FB-3183-682C-829DC3B2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3A8B20-64C0-9145-BFAB-321BCBF3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2DB7F4-708A-B085-C026-D078EFEF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0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C4CAE6-3409-2291-F934-0AB7728142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490039-881F-7EB9-623A-50B616530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B2A522-84B4-F49E-E0C8-84B505804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0ECD74-DC5B-9780-5C53-B8EC85FE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362E4-ED04-FF4A-5891-64EBB358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70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15065-2480-C73F-4CD3-619BD4267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F4FFBF-5218-F7C2-C71D-3D994ABEF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7A0AD-44EC-9272-B5F6-DE6CDF9C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C595AA-E9AD-7DC6-8A4A-763E124E8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B4E94-1BBA-E71E-ADA4-73C5C364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1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BDDA9-C297-9A9D-B2D1-1C797378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C8D84A-4487-2082-6A81-F8C9F437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E9542-FEC9-2F0C-8F7A-B91E64C8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FF60C-E31B-4D6C-6752-4C6F572C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A4D7D-B317-93B9-3C34-3899724E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9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1D632-12EC-2E75-F137-B9FC3BB2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1CEF30-A6C9-EF52-7846-AF70F4473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1F8E15-1452-1BAF-FA49-9A3F896E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832ABE-5C40-B996-BE27-CF8771ED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FBBD9-5F27-0EE4-3025-BB6905B0E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C6A013-99C6-AD7F-4D7D-76C00AA8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51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E7AFA-6714-86B4-D128-1AD66D15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6AABFB-07D2-D56A-F10B-632C0C666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C18FC2-EE47-ECF0-AA1A-7C9B59BBB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EA79F-4EF3-09FC-5F28-49EC6628A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33E26C-72B0-C1C4-CCCA-7E187D543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4A721B-2D98-304C-39D7-2F3CAECC0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90EF50-8C00-1507-60E3-2B16D85B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11CE096-DC97-1FD6-F822-AE155EA4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9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FBDB2-811B-1E26-6AF2-3E167E22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D3585C-5B35-4E2F-4E60-232C9D70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8FCFE1-93ED-0A50-526C-2292F79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4773E1-BD97-F2A7-111A-11FCDC0E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32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B9367-F0EB-28C7-AF13-BA2D455A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B8E65F-A612-6AAE-0734-B56CFBAF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91DF21-328D-1F85-5FC0-9ECBD7A0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1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5BDD5-F3B7-C845-6C4F-D31CF4E60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F1737-2B1D-BF43-7546-3AB2C85D5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FB472F-68D5-0CB1-D67C-9ED5F2427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BA157F-0BFF-E028-E537-E45772B1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F10DA7-ED1D-1D83-7C34-1D9CC286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B20340-E342-AB2B-E47B-6EED2F45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9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61F01-DE93-6665-8865-8B49FD03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AB38A2-6A89-BE08-0A0C-2FE9CBE198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96523-8FF1-56FA-8333-4D243CD4F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0DD675-918F-1673-2380-2709CAC86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AE2A9B-8917-4E6C-BE6C-8FA1136E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5A1B7F-419D-DBD6-C322-72CC566C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90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7993A-8C6D-5CAA-A967-FBD260E1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F079FA-D1D6-8B35-F414-B35C22F54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A152E-7E03-384A-E937-DFE0D5327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E5080-234F-4CF6-AD87-EE33A7D2577B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A02B63-7120-40E2-8E09-7B8CC791A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F49D2-0DDB-2F24-3555-906412A13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62C19-A50F-44D5-99AA-256956160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0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hyperlink" Target="mailto:angyling@yandex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arpisanumyan93@mail.ru" TargetMode="External"/><Relationship Id="rId5" Type="http://schemas.openxmlformats.org/officeDocument/2006/relationships/hyperlink" Target="mailto:daniilokolyshev@mail.ru" TargetMode="External"/><Relationship Id="rId4" Type="http://schemas.openxmlformats.org/officeDocument/2006/relationships/hyperlink" Target="mailto:radogost2000@mail.ru" TargetMode="Externa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lavk.net/articles/197111-glava_gorodckogo_okruga_mytishchi_julija_kupetskaja_sletala_s_druzjjami_na_maljdivy_na_30_mln_rublej)" TargetMode="Externa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aniilokolyshev@mail.ru" TargetMode="External"/><Relationship Id="rId7" Type="http://schemas.openxmlformats.org/officeDocument/2006/relationships/hyperlink" Target="https://cloud.mail.ru/stock/RwKmnQxoxHfJmqJ8tJ9LvVVB" TargetMode="External"/><Relationship Id="rId2" Type="http://schemas.openxmlformats.org/officeDocument/2006/relationships/hyperlink" Target="mailto:radogost2000@mail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mailto:angyling@yandex.ru" TargetMode="External"/><Relationship Id="rId4" Type="http://schemas.openxmlformats.org/officeDocument/2006/relationships/hyperlink" Target="mailto:karpisanumyan93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hyperlink" Target="https://www.nur.kz/nezavisimost/1924872-v-pogone-za-uspehom-i-schastem-istoriya-pereezda-rossiyanki-v-kazahstan/" TargetMode="External"/><Relationship Id="rId5" Type="http://schemas.openxmlformats.org/officeDocument/2006/relationships/image" Target="../media/image20.jpeg"/><Relationship Id="rId10" Type="http://schemas.openxmlformats.org/officeDocument/2006/relationships/image" Target="../media/image6.jpeg"/><Relationship Id="rId4" Type="http://schemas.openxmlformats.org/officeDocument/2006/relationships/image" Target="../media/image19.jpe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o.tsargrad.tv/news/v-klinskom-okruge-sotrudnik-organov-poluchil-vzjatku-v-34-s-polovinoj-milliona_438977?ysclid=lgxnm9lh6q20938689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9.jp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0.jpg"/><Relationship Id="rId5" Type="http://schemas.openxmlformats.org/officeDocument/2006/relationships/image" Target="../media/image27.jpeg"/><Relationship Id="rId10" Type="http://schemas.openxmlformats.org/officeDocument/2006/relationships/hyperlink" Target="https://fishki.net/anti/3033379-podmoskovnyj-glava-igory-suhin-reshil-unichtozhity-fontany-v-noginske.html?ysclid=lgxng9kitp681975523" TargetMode="External"/><Relationship Id="rId4" Type="http://schemas.openxmlformats.org/officeDocument/2006/relationships/hyperlink" Target="mailto:angyling@yandex.ru" TargetMode="External"/><Relationship Id="rId9" Type="http://schemas.openxmlformats.org/officeDocument/2006/relationships/hyperlink" Target="https://pushkino.tv/news/proisshestviya/141324/?ysclid=lgxnraw4xu781067508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hyperlink" Target="https://t.me/s/Gorod_Reutov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9180E2-81B7-ADCB-745F-CE6FE2F8C027}"/>
              </a:ext>
            </a:extLst>
          </p:cNvPr>
          <p:cNvSpPr txBox="1"/>
          <p:nvPr/>
        </p:nvSpPr>
        <p:spPr>
          <a:xfrm>
            <a:off x="106878" y="1077876"/>
            <a:ext cx="119782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ПРОБЛЕМЫ ПАРАМЕТРИЗАЦИИ КОНЦЕПТУАЛЬНОГО ПРОСТРАНСТВА «МУНИЦИПАЛЬНАЯ ВЛАСТЬ» ДЛЯ РАЗРАБОТКИ ИАС ПО ОЦЕНКЕ СОЦИАЛЬНО-КОММУНИКАТИВНОГО ПОТЕНЦИАЛА МУНИЦИПАЛЬНОЙ ВЛАСТИ  В РЕГИОНАХ (НА    ПРИМЕРЕ МОСКОВСКОЙ ОБЛАСТИ)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9DE92-8C47-8471-2705-B1C2EB0694E0}"/>
              </a:ext>
            </a:extLst>
          </p:cNvPr>
          <p:cNvSpPr txBox="1"/>
          <p:nvPr/>
        </p:nvSpPr>
        <p:spPr>
          <a:xfrm>
            <a:off x="1666504" y="264202"/>
            <a:ext cx="7952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Конгресс в рамках Международной университетской премии в области искусственного интеллекта и больших данных «Гравитация — 2023», РАНХиГС </a:t>
            </a:r>
          </a:p>
          <a:p>
            <a:pPr algn="ctr"/>
            <a:r>
              <a:rPr lang="ru-RU" dirty="0"/>
              <a:t>23-24 июня 2023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CECC9F0-C9C4-A74E-2FAC-EB888276D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8" y="192950"/>
            <a:ext cx="1622068" cy="99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B317B0-4AF9-3B0B-D324-E51115FA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996" y="264202"/>
            <a:ext cx="1140890" cy="83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EE0DA-25D8-40C3-722B-CD7DF32C36D6}"/>
              </a:ext>
            </a:extLst>
          </p:cNvPr>
          <p:cNvSpPr txBox="1"/>
          <p:nvPr/>
        </p:nvSpPr>
        <p:spPr>
          <a:xfrm>
            <a:off x="536118" y="2647536"/>
            <a:ext cx="1145572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dirty="0"/>
              <a:t>Ирина </a:t>
            </a:r>
            <a:r>
              <a:rPr lang="ru-RU" sz="2000" b="1" dirty="0" err="1"/>
              <a:t>Советовна</a:t>
            </a:r>
            <a:r>
              <a:rPr lang="ru-RU" sz="2000" b="1" dirty="0"/>
              <a:t>  </a:t>
            </a:r>
            <a:r>
              <a:rPr lang="ru-RU" sz="2000" b="1" dirty="0" err="1"/>
              <a:t>Карабулатова</a:t>
            </a:r>
            <a:r>
              <a:rPr lang="ru-RU" sz="2000" b="1" dirty="0"/>
              <a:t>,</a:t>
            </a:r>
          </a:p>
          <a:p>
            <a:pPr algn="r"/>
            <a:r>
              <a:rPr lang="ru-RU" sz="2000" dirty="0"/>
              <a:t>д. филол. н., проф., ведущий научный сотрудник, </a:t>
            </a:r>
            <a:r>
              <a:rPr lang="en-US" sz="2000" dirty="0">
                <a:hlinkClick r:id="rId4"/>
              </a:rPr>
              <a:t>radogost2000@mail.ru</a:t>
            </a:r>
            <a:r>
              <a:rPr lang="en-US" sz="2000" dirty="0"/>
              <a:t> </a:t>
            </a:r>
            <a:endParaRPr lang="ru-RU" sz="2000" dirty="0"/>
          </a:p>
          <a:p>
            <a:pPr algn="r"/>
            <a:r>
              <a:rPr lang="ru-RU" sz="2000" b="1" dirty="0"/>
              <a:t>Даниил Анатольевич Околышев, </a:t>
            </a:r>
            <a:endParaRPr lang="en-US" sz="2000" b="1" dirty="0"/>
          </a:p>
          <a:p>
            <a:pPr algn="r"/>
            <a:r>
              <a:rPr lang="ru-RU" sz="2000" dirty="0"/>
              <a:t>лаборант,</a:t>
            </a:r>
            <a:r>
              <a:rPr lang="en-GB" sz="2000" dirty="0"/>
              <a:t> </a:t>
            </a:r>
            <a:r>
              <a:rPr lang="en-GB" sz="2000" dirty="0">
                <a:hlinkClick r:id="rId5"/>
              </a:rPr>
              <a:t>daniilokolyshev@mail.ru</a:t>
            </a:r>
            <a:r>
              <a:rPr lang="en-GB" sz="2000" dirty="0"/>
              <a:t> </a:t>
            </a:r>
            <a:r>
              <a:rPr lang="en-US" sz="2000" b="1" dirty="0"/>
              <a:t> </a:t>
            </a:r>
            <a:endParaRPr lang="ru-RU" sz="2000" b="1" dirty="0"/>
          </a:p>
          <a:p>
            <a:pPr algn="r"/>
            <a:r>
              <a:rPr lang="ru-RU" sz="2000" b="1" dirty="0" err="1"/>
              <a:t>Карпис</a:t>
            </a:r>
            <a:r>
              <a:rPr lang="ru-RU" sz="2000" b="1" dirty="0"/>
              <a:t> </a:t>
            </a:r>
            <a:r>
              <a:rPr lang="ru-RU" sz="2000" b="1" dirty="0" err="1"/>
              <a:t>Саркисович</a:t>
            </a:r>
            <a:r>
              <a:rPr lang="ru-RU" sz="2000" b="1" dirty="0"/>
              <a:t> </a:t>
            </a:r>
            <a:r>
              <a:rPr lang="ru-RU" sz="2000" b="1" dirty="0" err="1"/>
              <a:t>Анумян</a:t>
            </a:r>
            <a:r>
              <a:rPr lang="ru-RU" sz="2000" b="1" dirty="0"/>
              <a:t>, </a:t>
            </a:r>
            <a:endParaRPr lang="en-US" sz="2000" b="1" dirty="0"/>
          </a:p>
          <a:p>
            <a:pPr algn="r"/>
            <a:r>
              <a:rPr lang="ru-RU" sz="2000" dirty="0" err="1"/>
              <a:t>к.филол.н</a:t>
            </a:r>
            <a:r>
              <a:rPr lang="ru-RU" sz="2000" dirty="0"/>
              <a:t>., лаборант</a:t>
            </a:r>
            <a:r>
              <a:rPr lang="ru-RU" sz="2000" b="1" dirty="0"/>
              <a:t>,</a:t>
            </a:r>
            <a:r>
              <a:rPr lang="en-GB" sz="2000" dirty="0"/>
              <a:t> </a:t>
            </a:r>
            <a:r>
              <a:rPr lang="en-GB" sz="2000" dirty="0">
                <a:hlinkClick r:id="rId6"/>
              </a:rPr>
              <a:t>karpisanumyan93@mail.ru</a:t>
            </a:r>
            <a:r>
              <a:rPr lang="en-GB" sz="2000" dirty="0"/>
              <a:t> </a:t>
            </a:r>
            <a:endParaRPr lang="ru-RU" sz="2000" b="1" dirty="0"/>
          </a:p>
          <a:p>
            <a:pPr algn="r"/>
            <a:r>
              <a:rPr lang="ru-RU" sz="2000" b="1" dirty="0"/>
              <a:t>Ангелина Викторовна Мамонтова, </a:t>
            </a:r>
            <a:endParaRPr lang="en-US" sz="2000" b="1" dirty="0"/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лаборант, </a:t>
            </a:r>
            <a:r>
              <a:rPr lang="ru-RU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angyling@yandex.ru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/>
          </a:p>
          <a:p>
            <a:pPr algn="ctr"/>
            <a:r>
              <a:rPr lang="ru-RU" sz="2000" dirty="0"/>
              <a:t>Лаборатория "Семантический анализ и машинное обучение" Института перспективных исследований проблем искусственного интеллекта и интеллектуальных систем МГУ им. М. В. Ломоносова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B560A14-7136-7FCF-7005-885FA0751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2" y="2502404"/>
            <a:ext cx="3394615" cy="25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60787A6-DC27-DA83-DD9E-92402B020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3" y="4199597"/>
            <a:ext cx="1189260" cy="119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26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AA4E38-CA92-E0FA-BFF9-8C210E80F0B5}"/>
              </a:ext>
            </a:extLst>
          </p:cNvPr>
          <p:cNvSpPr txBox="1"/>
          <p:nvPr/>
        </p:nvSpPr>
        <p:spPr>
          <a:xfrm rot="10800000" flipV="1">
            <a:off x="340725" y="-534946"/>
            <a:ext cx="1133667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Блендинг</a:t>
            </a:r>
            <a:r>
              <a:rPr lang="ru-RU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(теория </a:t>
            </a:r>
            <a:r>
              <a:rPr lang="ru-RU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концептуальной интеграции и/ или концептуального смешения): элементы различных областей смешиваются, в итоге  смешиваются ментальные пространства в фоновых знаниях человека (Жиль </a:t>
            </a:r>
            <a:r>
              <a:rPr lang="ru-RU" sz="1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Фоконье</a:t>
            </a:r>
            <a:r>
              <a:rPr lang="ru-RU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Gilles</a:t>
            </a:r>
            <a:r>
              <a:rPr lang="ru-RU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Fauconnier</a:t>
            </a:r>
            <a:r>
              <a:rPr lang="ru-RU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Марк Тернер/ Mark </a:t>
            </a:r>
            <a:r>
              <a:rPr lang="ru-RU" sz="1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Turner</a:t>
            </a:r>
            <a:r>
              <a:rPr lang="ru-RU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1998).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Эти два мира сосуществуют, являя собой смешанную ментальную реальность, которая понимается, как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блендовое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пространство,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выступающая как разновидность ментального пространства в рамках теории ментального пространства/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Mental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Space </a:t>
            </a:r>
            <a:r>
              <a:rPr lang="ru-R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Theory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— MST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Осорина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М. В. Ментальные пространства как психическая реальность. Вестник СПбГУ. Серия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16: 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Психология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Педагогика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2017. 1: 6-24.</a:t>
            </a:r>
            <a:endParaRPr lang="ru-RU" sz="1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Реципиент имеет возможность заглянуть в миры героя информационного сюжета:</a:t>
            </a:r>
          </a:p>
          <a:p>
            <a:pPr algn="just">
              <a:buAutoNum type="arabicParenR"/>
            </a:pPr>
            <a:r>
              <a:rPr lang="ru-RU" sz="16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внешний, реализуемый в его поступках; 2) внутренний, представленный в размышлениях и комментариях автора публикации с позиции собственных знаний</a:t>
            </a:r>
          </a:p>
          <a:p>
            <a:pPr marL="342900" indent="-342900" algn="just">
              <a:buAutoNum type="arabicParenR"/>
            </a:pPr>
            <a:endParaRPr lang="ru-RU" sz="16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arenR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oogle Shape;113;p7">
            <a:extLst>
              <a:ext uri="{FF2B5EF4-FFF2-40B4-BE49-F238E27FC236}">
                <a16:creationId xmlns:a16="http://schemas.microsoft.com/office/drawing/2014/main" id="{7879692D-D753-A6F5-6B3E-90CE342118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292302"/>
              </p:ext>
            </p:extLst>
          </p:nvPr>
        </p:nvGraphicFramePr>
        <p:xfrm>
          <a:off x="514599" y="1730455"/>
          <a:ext cx="11016343" cy="25298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77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8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84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Открытый тип чиновника</a:t>
                      </a:r>
                      <a:endParaRPr sz="1600" b="1" dirty="0">
                        <a:solidFill>
                          <a:srgbClr val="202124"/>
                        </a:solidFill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Закрытый тип чиновника</a:t>
                      </a:r>
                      <a:endParaRPr sz="1600" b="1" dirty="0">
                        <a:solidFill>
                          <a:srgbClr val="202124"/>
                        </a:solidFill>
                        <a:highlight>
                          <a:srgbClr val="F8F9FA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8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Позиция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highlight>
                            <a:schemeClr val="lt1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«Мои жители – мои интересующие вопросы»</a:t>
                      </a:r>
                      <a:endParaRPr sz="1600" dirty="0">
                        <a:solidFill>
                          <a:srgbClr val="202124"/>
                        </a:solidFill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  <a:sym typeface="Times New Roman"/>
                        </a:rPr>
                        <a:t>«Я и моя команда»</a:t>
                      </a:r>
                      <a:endParaRPr sz="1600" dirty="0">
                        <a:solidFill>
                          <a:srgbClr val="202124"/>
                        </a:solidFill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46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Поведение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highlight>
                            <a:schemeClr val="lt1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«Не господствовать», «не доминировать»</a:t>
                      </a:r>
                      <a:endParaRPr sz="1600" dirty="0">
                        <a:solidFill>
                          <a:srgbClr val="202124"/>
                        </a:solidFill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highlight>
                            <a:schemeClr val="lt1"/>
                          </a:highligh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  <a:sym typeface="Times New Roman"/>
                        </a:rPr>
                        <a:t>«Я командую – они подчиняются»</a:t>
                      </a:r>
                      <a:endParaRPr sz="1600" dirty="0">
                        <a:solidFill>
                          <a:srgbClr val="202124"/>
                        </a:solidFill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69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Стратегия</a:t>
                      </a:r>
                      <a:endParaRPr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highlight>
                            <a:schemeClr val="lt1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Управление, сотрудничество</a:t>
                      </a:r>
                      <a:endParaRPr sz="1600" dirty="0">
                        <a:solidFill>
                          <a:srgbClr val="202124"/>
                        </a:solidFill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highlight>
                            <a:schemeClr val="lt1"/>
                          </a:highligh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  <a:sym typeface="Times New Roman"/>
                        </a:rPr>
                        <a:t>Доминирование, иерархия</a:t>
                      </a:r>
                      <a:endParaRPr sz="1600" dirty="0">
                        <a:solidFill>
                          <a:srgbClr val="202124"/>
                        </a:solidFill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4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Планы</a:t>
                      </a:r>
                      <a:endParaRPr sz="1600" b="1" dirty="0"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highlight>
                            <a:schemeClr val="lt1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Вникнуть в проблематику, решать вопросы местного значения</a:t>
                      </a:r>
                      <a:endParaRPr sz="1600" dirty="0">
                        <a:solidFill>
                          <a:srgbClr val="202124"/>
                        </a:solidFill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highlight>
                            <a:schemeClr val="lt1"/>
                          </a:highlight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  <a:sym typeface="Times New Roman"/>
                        </a:rPr>
                        <a:t>Показать себя, PR</a:t>
                      </a:r>
                      <a:endParaRPr sz="1600" dirty="0">
                        <a:solidFill>
                          <a:srgbClr val="202124"/>
                        </a:solidFill>
                        <a:highlight>
                          <a:schemeClr val="lt1"/>
                        </a:highlight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338" name="Picture 2">
            <a:extLst>
              <a:ext uri="{FF2B5EF4-FFF2-40B4-BE49-F238E27FC236}">
                <a16:creationId xmlns:a16="http://schemas.microsoft.com/office/drawing/2014/main" id="{7E45B1D4-C4F8-D286-3C8F-37CB1F17E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495" y="2158085"/>
            <a:ext cx="1533311" cy="12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053E9B-13B4-09F9-700D-94644189A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829" y="3458383"/>
            <a:ext cx="1533311" cy="15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E13CEAD-7A65-71B0-6057-27B81E3F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495" y="4940377"/>
            <a:ext cx="1533311" cy="15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DDC5E5-119D-FB02-D419-A7F8E0A4A330}"/>
              </a:ext>
            </a:extLst>
          </p:cNvPr>
          <p:cNvSpPr txBox="1"/>
          <p:nvPr/>
        </p:nvSpPr>
        <p:spPr>
          <a:xfrm>
            <a:off x="113401" y="4255142"/>
            <a:ext cx="43863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Конструирование оценочного восприятия пространства «муниципальная власть» и форм этносоциокультурной идентичности  - </a:t>
            </a:r>
            <a:r>
              <a:rPr lang="ru-RU" sz="140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базе </a:t>
            </a:r>
            <a:r>
              <a:rPr lang="ru-RU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теории </a:t>
            </a:r>
            <a:r>
              <a:rPr lang="ru-RU" sz="14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блендинга</a:t>
            </a:r>
            <a:r>
              <a:rPr lang="ru-RU" sz="1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Новая трактовка теории метафоры, теории «цветных революций», теории аналогии, концептуальной комбинации, грамматикализации и теории решения абстрактных задач, теории многопространственной структуры метафоры  как сложного метаграфа. 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2DCF3-FB0F-C4CB-ADFA-EFFF2A4A88FB}"/>
              </a:ext>
            </a:extLst>
          </p:cNvPr>
          <p:cNvSpPr txBox="1"/>
          <p:nvPr/>
        </p:nvSpPr>
        <p:spPr>
          <a:xfrm>
            <a:off x="4457215" y="4325536"/>
            <a:ext cx="57526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2390" algn="just">
              <a:spcAft>
                <a:spcPts val="0"/>
              </a:spcAft>
            </a:pPr>
            <a:r>
              <a:rPr lang="ru-R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Глава городского округа Мытищи Юлия Купецкая слетала с друзьями на Мальдивы на 30 млн. рублей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https://glavk.net/articles/197111-glava_gorodckogo_okruga_mytishchi_julija_kupetskaja_sletala_s_druzjjami_na_maljdivy_na_30_mln_rublej)</a:t>
            </a:r>
            <a:r>
              <a:rPr lang="ru-RU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имплицитная негативизация образа муниципальных служащих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R="72390" algn="just">
              <a:spcAft>
                <a:spcPts val="0"/>
              </a:spcAft>
            </a:pP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Пейоративная характеристика представителя муниципалитета: конфронтация. с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обществом. 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Вербальные маркеры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эвфемизм (</a:t>
            </a:r>
            <a:r>
              <a:rPr 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слетала с друзьями на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Мальдивы за 30 млн. рублей) –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коррупционер.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Пресуппозиция: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дорогостоящий отдых.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Подтекст: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только коррупционер и взяточник может позволить дорогостоящий отдых.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Импликатура: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указание места отдыха  (Мальдивы) и стоимости отдыха (30 млн.руб.). 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6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E90CBE-7316-E273-C290-45B859FF7AFB}"/>
              </a:ext>
            </a:extLst>
          </p:cNvPr>
          <p:cNvSpPr txBox="1"/>
          <p:nvPr/>
        </p:nvSpPr>
        <p:spPr>
          <a:xfrm>
            <a:off x="190006" y="156414"/>
            <a:ext cx="11811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поликодовой системы концептуального моделирования «муниципальная власть»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сложного метаграфа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14E9C-C2DE-D673-CFB2-39190660D31E}"/>
              </a:ext>
            </a:extLst>
          </p:cNvPr>
          <p:cNvSpPr txBox="1"/>
          <p:nvPr/>
        </p:nvSpPr>
        <p:spPr>
          <a:xfrm>
            <a:off x="190006" y="810340"/>
            <a:ext cx="881446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Шаг I: считывание исходных текстовых документов с применением нескольких кодов (вербальный, невербальный,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паравербальный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Шаг II “модуль синтаксического анализа текста”:  анализ документа, извлечение концепции и взаимосвязи, создание структуры метаграфа.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Шаг III: запись сгенерированной структуры метаграфа в “хранилище концепций метаграфа”.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Шаге IV “модуль моделирования концепций метаграфа”:  построение концепции для моделирования из “хранилища концепций метаграфа”.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Шаг V: выполнение концептуального моделирования. На этом этапе можно сравнивать понятия в разных социальных группах, в разных языках, аннотировать понятия дополнительной информацией и решать другие задачи преобразования понятий.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Шаг VI: запись результатов концептуального моделирования в “хранилище концепций метаграфа”.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Шаг VII “модуль генерации текста”: извлечение целевых концепций из “хранилища концепций метаграфа”.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Шаг VIII “модуль генерации текста”: преобразование концепции назначения в текстовую форму.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Шаге IX: генерирование выходного текстового документа. “Модуль синтаксического анализа текста” и “модуль генерации текста” реализуются с использованием методов глубокого обучения и базовых моделей.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1F9159-4A68-E047-3AAB-B2B8046A8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22" y="2266587"/>
            <a:ext cx="3858583" cy="3982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449AF1-08BA-1792-4889-F814A96C042D}"/>
              </a:ext>
            </a:extLst>
          </p:cNvPr>
          <p:cNvSpPr txBox="1"/>
          <p:nvPr/>
        </p:nvSpPr>
        <p:spPr>
          <a:xfrm>
            <a:off x="8847117" y="680151"/>
            <a:ext cx="32167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Сложная сеть - это граф (сеть) с нетривиальными топологическими признаками – признаками, которые не встречаются в простых сетях, таких как решетки или случайные графы, но часто встречаются в графическом моделировании реальных систем. Термины “сложная сеть” и “сложный граф” часто используются как синонимы. 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15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D90A44-09B2-96D8-1DE7-1EEC43F807E6}"/>
              </a:ext>
            </a:extLst>
          </p:cNvPr>
          <p:cNvSpPr txBox="1"/>
          <p:nvPr/>
        </p:nvSpPr>
        <p:spPr>
          <a:xfrm>
            <a:off x="549234" y="637072"/>
            <a:ext cx="609797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метаграфа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Метаграф содержит три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метавершины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mv1, mv2 и mv3. Метавершина v1 содержит вершины v1, v2, v3 и соединяющие их ребра e1, e2, e3. Метавершина mv2 содержит вершины v4, v5 и соединяющее их ребро e6. Ребра e4, e5 являются примерами ребер, соединяющих вершины v2-v4 и v3-v5 соответственно, и содержатся в разных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метавершинах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mv1 и mv2. Ребро e7 является примером ребра, соединяющего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метавершины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mv1 и mv2. Ребро e8 является примером ребра, соединяющего вершину v2 и мета-вершину v2. Meтавершина mv3 содержит метавершину v2, вершины v2, v3 и ребро e2 из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метавершины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mv1, а также ребра e4, e5, e8, показывающие холоническую природу структуры метаграфа.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000745-7248-D189-7082-25653DC1D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212" y="1064079"/>
            <a:ext cx="5072743" cy="3619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76F542-E309-F3F2-2D28-C2FEE606D2BA}"/>
              </a:ext>
            </a:extLst>
          </p:cNvPr>
          <p:cNvSpPr txBox="1"/>
          <p:nvPr/>
        </p:nvSpPr>
        <p:spPr>
          <a:xfrm>
            <a:off x="4597400" y="5002718"/>
            <a:ext cx="7010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Таким образом, модель метаграфа позволяет описывать сложные структуры данных, и именно метавершина позволяет реализовать принцип эмерджентности в структурах данных.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52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2E93DE-3913-4AAA-FB49-36B322965D6F}"/>
              </a:ext>
            </a:extLst>
          </p:cNvPr>
          <p:cNvSpPr txBox="1"/>
          <p:nvPr/>
        </p:nvSpPr>
        <p:spPr>
          <a:xfrm>
            <a:off x="568036" y="295871"/>
            <a:ext cx="110559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Поликодовость социально-коммуникативного потенциала муниципальной власти в публичном пространстве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A646F-2899-9974-0D00-AB20000012B6}"/>
              </a:ext>
            </a:extLst>
          </p:cNvPr>
          <p:cNvSpPr txBox="1"/>
          <p:nvPr/>
        </p:nvSpPr>
        <p:spPr>
          <a:xfrm>
            <a:off x="147057" y="1169066"/>
            <a:ext cx="4833258" cy="462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Вербальный: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должность как отсылка на авторитет, манипуляция фактами, числами и их источниками, применение различных приемов языковой манипуляции.</a:t>
            </a:r>
          </a:p>
          <a:p>
            <a:pPr lvl="0" algn="l" rtl="0"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Вербально-визуальный: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место проведения мероприятия, </a:t>
            </a:r>
          </a:p>
          <a:p>
            <a:pPr lvl="0" algn="l" rtl="0"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атрибуты, символика, эмблемы, </a:t>
            </a:r>
          </a:p>
          <a:p>
            <a:pPr lvl="0" algn="l" rtl="0"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стиль (шрифты, цвета, композиция).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Паравербальный: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слоганы, звуковой дизайн, язык, расстановка акцентов при речевом выражении, стиль речи.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400"/>
              <a:buChar char="●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Мультимедийный (аудио-вербально-визуальный)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B2D37-AD2F-7EDD-1D38-95895C6AD0F0}"/>
              </a:ext>
            </a:extLst>
          </p:cNvPr>
          <p:cNvSpPr txBox="1"/>
          <p:nvPr/>
        </p:nvSpPr>
        <p:spPr>
          <a:xfrm>
            <a:off x="8443356" y="1036757"/>
            <a:ext cx="34161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Жанры презентации  муниципальной власти в медиапространстве</a:t>
            </a:r>
            <a:endParaRPr lang="ru-RU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endParaRPr lang="ru-RU" sz="2000" dirty="0">
              <a:solidFill>
                <a:srgbClr val="333333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Аналитическая статья</a:t>
            </a:r>
            <a:endParaRPr lang="ru-R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Комментарий</a:t>
            </a:r>
            <a:endParaRPr lang="ru-R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Передовая статья</a:t>
            </a:r>
            <a:endParaRPr lang="ru-R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Критика</a:t>
            </a:r>
            <a:endParaRPr lang="ru-R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Дискуссия</a:t>
            </a:r>
            <a:endParaRPr lang="ru-R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Мнение эксперта</a:t>
            </a:r>
            <a:endParaRPr lang="ru-R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Портрет</a:t>
            </a:r>
          </a:p>
          <a:p>
            <a:pPr algn="r"/>
            <a:r>
              <a:rPr lang="ru-RU" sz="2000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Интервью</a:t>
            </a:r>
            <a:endParaRPr lang="ru-R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зарплатаврублевна_мишаневич_prod_">
            <a:hlinkClick r:id="" action="ppaction://media"/>
            <a:extLst>
              <a:ext uri="{FF2B5EF4-FFF2-40B4-BE49-F238E27FC236}">
                <a16:creationId xmlns:a16="http://schemas.microsoft.com/office/drawing/2014/main" id="{268F2EC8-CE19-901D-9C55-B9C7E2CB9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00" y="6223053"/>
            <a:ext cx="558800" cy="45789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60CFFF7-06A2-59FC-1DC0-25B62C8F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86277"/>
            <a:ext cx="4279899" cy="41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52BFC7-3AAE-4E09-6AEF-B08475BD0E56}"/>
              </a:ext>
            </a:extLst>
          </p:cNvPr>
          <p:cNvSpPr txBox="1"/>
          <p:nvPr/>
        </p:nvSpPr>
        <p:spPr>
          <a:xfrm>
            <a:off x="9080499" y="5486400"/>
            <a:ext cx="2964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31829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9180E2-81B7-ADCB-745F-CE6FE2F8C027}"/>
              </a:ext>
            </a:extLst>
          </p:cNvPr>
          <p:cNvSpPr txBox="1"/>
          <p:nvPr/>
        </p:nvSpPr>
        <p:spPr>
          <a:xfrm>
            <a:off x="200153" y="932554"/>
            <a:ext cx="117803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ПАРАМЕТРИЗАЦИИ КОНЦЕПТУАЛЬНОГО ПРОСТРАНСТВА «МУНИЦИПАЛЬНАЯ ВЛАСТЬ» ДЛЯ РАЗРАБОТКИ ИАС ПО ОЦЕНКЕ СОЦИАЛЬНО-КОММУНИКАТИВНОГО ПОТЕНЦИАЛА МУНИЦИПАЛЬНОЙ ВЛАСТИ  В РЕГИОНАХ (НА    ПРИМЕРЕ МОСКОВСКОЙ ОБЛАСТИ)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EE0DA-25D8-40C3-722B-CD7DF32C36D6}"/>
              </a:ext>
            </a:extLst>
          </p:cNvPr>
          <p:cNvSpPr txBox="1"/>
          <p:nvPr/>
        </p:nvSpPr>
        <p:spPr>
          <a:xfrm>
            <a:off x="524746" y="2255993"/>
            <a:ext cx="1145572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Ирина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Советовна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Карабулатова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д. филол. н., проф., ведущий научный сотрудник,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radogost2000@mail.ru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Даниил Анатольевич Околышев,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лаборант,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daniilokolyshev@mail.ru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Карпис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Саркисович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Анумян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к.филол.н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., лаборант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karpisanumyan93@mail.ru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Ангелина Викторовна Мамонтова,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лаборант, </a:t>
            </a:r>
            <a:r>
              <a:rPr lang="ru-RU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angyling@yandex.ru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"Семантический анализ и машинное обучение" Института перспективных исследований проблем искусственного интеллекта и интеллектуальных систем МГУ им. М. В. Ломоносова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60787A6-DC27-DA83-DD9E-92402B020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8" y="1962740"/>
            <a:ext cx="3094841" cy="287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C76211-1CCD-7C58-1E3C-AEB84ADB9FD8}"/>
              </a:ext>
            </a:extLst>
          </p:cNvPr>
          <p:cNvSpPr txBox="1"/>
          <p:nvPr/>
        </p:nvSpPr>
        <p:spPr>
          <a:xfrm>
            <a:off x="2763982" y="6027121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https://cloud.mail.ru/stock/RwKmnQxoxHfJmqJ8tJ9LvVVB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ABBC5-CCDA-86F5-8BA2-A3697AAD14C3}"/>
              </a:ext>
            </a:extLst>
          </p:cNvPr>
          <p:cNvSpPr txBox="1"/>
          <p:nvPr/>
        </p:nvSpPr>
        <p:spPr>
          <a:xfrm>
            <a:off x="524746" y="114300"/>
            <a:ext cx="113624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Конгресс в рамках Международной университетской премии в области искусственного интеллекта и больших данных «Гравитация — 2023», РАНХиГС </a:t>
            </a:r>
          </a:p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23-24 июня 2023 </a:t>
            </a:r>
          </a:p>
        </p:txBody>
      </p:sp>
    </p:spTree>
    <p:extLst>
      <p:ext uri="{BB962C8B-B14F-4D97-AF65-F5344CB8AC3E}">
        <p14:creationId xmlns:p14="http://schemas.microsoft.com/office/powerpoint/2010/main" val="366642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6FA755B-A377-C6D9-129F-F03F8ECC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0" y="464826"/>
            <a:ext cx="5557149" cy="507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0A4A02-0530-8C8B-5478-98A83D595973}"/>
              </a:ext>
            </a:extLst>
          </p:cNvPr>
          <p:cNvSpPr txBox="1"/>
          <p:nvPr/>
        </p:nvSpPr>
        <p:spPr>
          <a:xfrm>
            <a:off x="169902" y="135968"/>
            <a:ext cx="6959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Муниципалитеты, или проблемы «малой родины»</a:t>
            </a:r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E4BAE5C6-7098-B838-C2AC-14844602B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500" y="464826"/>
            <a:ext cx="879400" cy="10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53F34-C530-F351-EE1E-905320E140DC}"/>
              </a:ext>
            </a:extLst>
          </p:cNvPr>
          <p:cNvSpPr txBox="1"/>
          <p:nvPr/>
        </p:nvSpPr>
        <p:spPr>
          <a:xfrm>
            <a:off x="5708073" y="536078"/>
            <a:ext cx="48929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Актуальность: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новые геополитические реалии вызывают трансформацию концептуального пространства «муниципальная власть» с его внутренним конфликтом содержания, где есть власть как владение собой и власть как управление другими.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95C29-3894-94DA-FD41-FE1EE5CDF28D}"/>
              </a:ext>
            </a:extLst>
          </p:cNvPr>
          <p:cNvSpPr txBox="1"/>
          <p:nvPr/>
        </p:nvSpPr>
        <p:spPr>
          <a:xfrm>
            <a:off x="5708073" y="1776881"/>
            <a:ext cx="6483927" cy="4905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Цель:</a:t>
            </a:r>
            <a:r>
              <a:rPr lang="ru-RU" sz="14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моделирование пространства «муниципальная власть» в современном языковом сознании новейшего времени с установлением его структурно-содержательной специфики для разработки инструмента формирования патриотизма к «малой родине» и противодействия информационным угрозам. 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Сложность темы</a:t>
            </a:r>
            <a:r>
              <a:rPr lang="ru-RU" sz="1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многозначность концепта муниципальной власти как социального феномена с включением бинарности «Я» индивидуальное и «Мы» коллективное; самоконтроля и управленческого менеджмента;  государственной власти и власти общественной.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Важные блоки вопросов: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1.Какие параметры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лингвоэкономики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важны для параметризации  муниципальной власти? Как можно оценить социально-коммуникативный потенциал муниципальной власти, можно ли его формализовать? 2. Может ли ИАС «Муниципал» достоверно предсказать развитие личности, общества, языка, культуры в регионе? Как соотносятся параметры индивидуального контроля  человека с параметрами определения витальности "малой родины", языка, общества и государства? Что является "ядром" самоидентификации человека?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 Запускает ли “трактриса  притяжения” маятник повторяющихся и похожих событий в региональном пространстве? Как выбраться из этой ловушки при коммуникации "муниципальная власть - народ"? Влияет ли канцелярит на оценочное восприятие муниципальной власти?</a:t>
            </a:r>
            <a:r>
              <a:rPr lang="ru-RU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78AB0-569B-AC3F-E3D9-2EF750E15557}"/>
              </a:ext>
            </a:extLst>
          </p:cNvPr>
          <p:cNvSpPr txBox="1"/>
          <p:nvPr/>
        </p:nvSpPr>
        <p:spPr>
          <a:xfrm>
            <a:off x="0" y="5327694"/>
            <a:ext cx="57080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Чтобы находить ответы, нужно уметь задавать вопросы. 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Лингвисты: к содержанию через язык, логики – через понятия, психологи – через образы. Но РЕЦИПИЕНТ в особой позиции между специалистами: </a:t>
            </a: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перефокусировка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смысла из своей «непонимающей» позиции. </a:t>
            </a:r>
          </a:p>
        </p:txBody>
      </p:sp>
    </p:spTree>
    <p:extLst>
      <p:ext uri="{BB962C8B-B14F-4D97-AF65-F5344CB8AC3E}">
        <p14:creationId xmlns:p14="http://schemas.microsoft.com/office/powerpoint/2010/main" val="2227469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8151965-517B-0BBE-530D-869FDDFE0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9721" y="1119583"/>
            <a:ext cx="1608901" cy="91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69EE652C-9922-9D0D-F0D1-134B9904B509}"/>
              </a:ext>
            </a:extLst>
          </p:cNvPr>
          <p:cNvSpPr/>
          <p:nvPr/>
        </p:nvSpPr>
        <p:spPr>
          <a:xfrm rot="13608631">
            <a:off x="7959220" y="1223915"/>
            <a:ext cx="198952" cy="44242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CACBC9D4-F77A-8B55-BEE5-4EBF57EF4DC7}"/>
              </a:ext>
            </a:extLst>
          </p:cNvPr>
          <p:cNvSpPr/>
          <p:nvPr/>
        </p:nvSpPr>
        <p:spPr>
          <a:xfrm rot="8004482">
            <a:off x="10174189" y="1199884"/>
            <a:ext cx="212256" cy="427329"/>
          </a:xfrm>
          <a:prstGeom prst="downArrow">
            <a:avLst>
              <a:gd name="adj1" fmla="val 41999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6C62D4-4B83-0B5A-9073-A10AACCBB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12" y="1305797"/>
            <a:ext cx="1352959" cy="17576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8195B-E061-FE5B-AD06-B3E832475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906" y="952500"/>
            <a:ext cx="1224351" cy="1745376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3C9B3D-B8ED-B76D-F31F-81623236B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579" y="2186343"/>
            <a:ext cx="1007184" cy="87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BDD5FDF0-86C4-6104-2E3F-C1DBA0921FB1}"/>
              </a:ext>
            </a:extLst>
          </p:cNvPr>
          <p:cNvSpPr/>
          <p:nvPr/>
        </p:nvSpPr>
        <p:spPr>
          <a:xfrm rot="7413816" flipH="1">
            <a:off x="8119724" y="2070867"/>
            <a:ext cx="208826" cy="695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DECF362F-ABF7-0354-5C20-B250E9133BC5}"/>
              </a:ext>
            </a:extLst>
          </p:cNvPr>
          <p:cNvSpPr/>
          <p:nvPr/>
        </p:nvSpPr>
        <p:spPr>
          <a:xfrm rot="14262141">
            <a:off x="9935870" y="2120576"/>
            <a:ext cx="268503" cy="7698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28A971-43FF-38FB-A652-D8D24771C738}"/>
              </a:ext>
            </a:extLst>
          </p:cNvPr>
          <p:cNvSpPr txBox="1"/>
          <p:nvPr/>
        </p:nvSpPr>
        <p:spPr>
          <a:xfrm>
            <a:off x="5750624" y="2966862"/>
            <a:ext cx="63409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Скандал по поводу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IKEA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Химках (2010-2022) – 125 публикаций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E36EA4-766D-DC94-B156-CBEEA3E22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14" y="196253"/>
            <a:ext cx="5629784" cy="4336923"/>
          </a:xfrm>
          <a:prstGeom prst="rect">
            <a:avLst/>
          </a:prstGeom>
        </p:spPr>
      </p:pic>
      <p:sp>
        <p:nvSpPr>
          <p:cNvPr id="18" name="Стрелка: влево 17">
            <a:extLst>
              <a:ext uri="{FF2B5EF4-FFF2-40B4-BE49-F238E27FC236}">
                <a16:creationId xmlns:a16="http://schemas.microsoft.com/office/drawing/2014/main" id="{9A8EF1CE-F9E8-F108-9411-46DBA82B8D17}"/>
              </a:ext>
            </a:extLst>
          </p:cNvPr>
          <p:cNvSpPr/>
          <p:nvPr/>
        </p:nvSpPr>
        <p:spPr>
          <a:xfrm rot="10800000" flipH="1">
            <a:off x="5925786" y="580584"/>
            <a:ext cx="498764" cy="22741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E98EA1-44BE-F61B-4558-081944AB07DD}"/>
              </a:ext>
            </a:extLst>
          </p:cNvPr>
          <p:cNvSpPr txBox="1"/>
          <p:nvPr/>
        </p:nvSpPr>
        <p:spPr>
          <a:xfrm>
            <a:off x="6564086" y="196253"/>
            <a:ext cx="53582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18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Универсальная архитектура когнитивного анализа социального напряжения в публичном пространстве муниципальной власти</a:t>
            </a:r>
            <a:endParaRPr lang="ru-RU" dirty="0"/>
          </a:p>
        </p:txBody>
      </p:sp>
      <p:pic>
        <p:nvPicPr>
          <p:cNvPr id="21" name="Рисунок 20" descr="Изображение выглядит как текст, диаграмма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76DC85D-97FA-9AE3-59FB-AC512FAC2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1" y="3234498"/>
            <a:ext cx="5003800" cy="32496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7578B8-A7D3-7C36-76D0-0E5610413B80}"/>
              </a:ext>
            </a:extLst>
          </p:cNvPr>
          <p:cNvSpPr txBox="1"/>
          <p:nvPr/>
        </p:nvSpPr>
        <p:spPr>
          <a:xfrm>
            <a:off x="4483100" y="5815751"/>
            <a:ext cx="76344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Верхнеуровневая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архитектура технологии по расчету </a:t>
            </a:r>
          </a:p>
          <a:p>
            <a:pPr algn="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социально-коммуникативного потенциала муниципальной власти и формированию позитивного отношения к «малой родине»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6D40ADB-CB2A-B016-DF2A-7D9C6EBA3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84963"/>
            <a:ext cx="2565400" cy="217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7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 txBox="1">
            <a:spLocks noGrp="1"/>
          </p:cNvSpPr>
          <p:nvPr>
            <p:ph type="title"/>
          </p:nvPr>
        </p:nvSpPr>
        <p:spPr>
          <a:xfrm>
            <a:off x="542400" y="151925"/>
            <a:ext cx="11416052" cy="7030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тематические группы концептуального пространства «муниципальная власть»</a:t>
            </a:r>
            <a:endParaRPr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Google Shape;100;p5"/>
          <p:cNvSpPr txBox="1">
            <a:spLocks noGrp="1"/>
          </p:cNvSpPr>
          <p:nvPr>
            <p:ph type="body" idx="1"/>
          </p:nvPr>
        </p:nvSpPr>
        <p:spPr>
          <a:xfrm>
            <a:off x="1615046" y="4667002"/>
            <a:ext cx="10382990" cy="1825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ru-RU" sz="200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Метод сплошной выборки - 2,5 тыс. сравнений. </a:t>
            </a:r>
            <a:endParaRPr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ru-RU" sz="200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Основные тематические группы: </a:t>
            </a:r>
            <a:endParaRPr sz="2000" i="0" u="none" strike="noStrike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ru-RU" sz="2000" i="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«мероприятия» (33% сравнения), «социальные вопросы» (26%),  «события» (22,5%),  «действия» (8,5%), «закон» (4,5%), «национальные и религиозные понятия» (2%), «проблемы управления» (2%), «коррупция» (1,5%).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Google Shape;101;p5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6441" y="784477"/>
            <a:ext cx="7662012" cy="397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597E8C8B-956C-72E7-F899-779C76A8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1" y="516135"/>
            <a:ext cx="3754040" cy="289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A485ED74-7E08-2F41-F93C-A216CA8B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3" y="2954993"/>
            <a:ext cx="3754040" cy="237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C35159-A248-344A-569E-7115718388EE}"/>
              </a:ext>
            </a:extLst>
          </p:cNvPr>
          <p:cNvSpPr txBox="1"/>
          <p:nvPr/>
        </p:nvSpPr>
        <p:spPr>
          <a:xfrm>
            <a:off x="8229600" y="125056"/>
            <a:ext cx="3874500" cy="5811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общем виде задача отнесения интересующего нас текстового информационного ресурса к конкретному лексическому классу формализуется следующим образом: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пусть </a:t>
            </a:r>
            <a:r>
              <a:rPr lang="el-G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неструктурированный текстовый информационный ресурс; </a:t>
            </a:r>
            <a:r>
              <a:rPr lang="el-G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Σ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{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₀,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₁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₂ (…),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ₖ}, где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это фиксированное число классов,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ₖ – метка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-го класса (основание класса);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0… ;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известное число классов. Поэтому важно разработать такой классификатор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который мог бы соотнести анализируемую текстовую информацию с конкретными классами: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´  → 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этом под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понимается многозначная, всюду определенная функция, а под ∀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´ – текстовый информационный ресурс, который можно отнести сразу к нескольким классам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ₖ одновременно. Так, классификация текстовой информации концептуального пространства «муниципальная власть» базируется на множестве лингвистических индикаторов бинарной природы (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деструктем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конструктем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00211-02CC-DBC0-183D-E8564E8E6573}"/>
              </a:ext>
            </a:extLst>
          </p:cNvPr>
          <p:cNvSpPr txBox="1"/>
          <p:nvPr/>
        </p:nvSpPr>
        <p:spPr>
          <a:xfrm>
            <a:off x="178130" y="4486175"/>
            <a:ext cx="78733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ножество </a:t>
            </a:r>
            <a:r>
              <a:rPr lang="ru-RU" sz="14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деструктем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содержит 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341 элемент, выделенный нами, исходя из понимания потенциально опасных тем негативного воздействия в освещении жизни муниципалитетов.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Бинарность - сопряженность каждого класса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деструктем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соответствующим классом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конструктем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Всё множество классов содержит 682 элемента.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Конечное множество классов представляет собой рубрикатор  устойчивых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деструктем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конструктем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как индикаторов социальной коммуникации. При этом отдельно выделяется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₀  – класс нейтральной оценки без содержания оценки.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234ABEE-67F3-36F7-5D9F-7959576B3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221435"/>
              </p:ext>
            </p:extLst>
          </p:nvPr>
        </p:nvGraphicFramePr>
        <p:xfrm>
          <a:off x="87899" y="125056"/>
          <a:ext cx="8141701" cy="41262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440">
                  <a:extLst>
                    <a:ext uri="{9D8B030D-6E8A-4147-A177-3AD203B41FA5}">
                      <a16:colId xmlns:a16="http://schemas.microsoft.com/office/drawing/2014/main" val="2068407909"/>
                    </a:ext>
                  </a:extLst>
                </a:gridCol>
                <a:gridCol w="2537129">
                  <a:extLst>
                    <a:ext uri="{9D8B030D-6E8A-4147-A177-3AD203B41FA5}">
                      <a16:colId xmlns:a16="http://schemas.microsoft.com/office/drawing/2014/main" val="2397094782"/>
                    </a:ext>
                  </a:extLst>
                </a:gridCol>
                <a:gridCol w="2823071">
                  <a:extLst>
                    <a:ext uri="{9D8B030D-6E8A-4147-A177-3AD203B41FA5}">
                      <a16:colId xmlns:a16="http://schemas.microsoft.com/office/drawing/2014/main" val="3085630053"/>
                    </a:ext>
                  </a:extLst>
                </a:gridCol>
                <a:gridCol w="2182061">
                  <a:extLst>
                    <a:ext uri="{9D8B030D-6E8A-4147-A177-3AD203B41FA5}">
                      <a16:colId xmlns:a16="http://schemas.microsoft.com/office/drawing/2014/main" val="4103301673"/>
                    </a:ext>
                  </a:extLst>
                </a:gridCol>
              </a:tblGrid>
              <a:tr h="435795"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деструктема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конструктема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методы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extLst>
                  <a:ext uri="{0D108BD9-81ED-4DB2-BD59-A6C34878D82A}">
                    <a16:rowId xmlns:a16="http://schemas.microsoft.com/office/drawing/2014/main" val="3881118923"/>
                  </a:ext>
                </a:extLst>
              </a:tr>
              <a:tr h="431650"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₀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лексикографические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extLst>
                  <a:ext uri="{0D108BD9-81ED-4DB2-BD59-A6C34878D82A}">
                    <a16:rowId xmlns:a16="http://schemas.microsoft.com/office/drawing/2014/main" val="3792120827"/>
                  </a:ext>
                </a:extLst>
              </a:tr>
              <a:tr h="266850"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extLst>
                  <a:ext uri="{0D108BD9-81ED-4DB2-BD59-A6C34878D82A}">
                    <a16:rowId xmlns:a16="http://schemas.microsoft.com/office/drawing/2014/main" val="814114969"/>
                  </a:ext>
                </a:extLst>
              </a:tr>
              <a:tr h="653693"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I₂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Пропаганда и поддержка гедонизма, распущенности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Пропаганда и поддержка сдержанности, скромности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´ - методы машинного обучения,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extLst>
                  <a:ext uri="{0D108BD9-81ED-4DB2-BD59-A6C34878D82A}">
                    <a16:rowId xmlns:a16="http://schemas.microsoft.com/office/drawing/2014/main" val="2098344347"/>
                  </a:ext>
                </a:extLst>
              </a:tr>
              <a:tr h="663901"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I₃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Пропаганда и поощрение вызывающего, асоциального поведения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Пропаганда и поддержка социально поощряемых действий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´ - методы машинного обучения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extLst>
                  <a:ext uri="{0D108BD9-81ED-4DB2-BD59-A6C34878D82A}">
                    <a16:rowId xmlns:a16="http://schemas.microsoft.com/office/drawing/2014/main" val="521618318"/>
                  </a:ext>
                </a:extLst>
              </a:tr>
              <a:tr h="266850"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extLst>
                  <a:ext uri="{0D108BD9-81ED-4DB2-BD59-A6C34878D82A}">
                    <a16:rowId xmlns:a16="http://schemas.microsoft.com/office/drawing/2014/main" val="2619297480"/>
                  </a:ext>
                </a:extLst>
              </a:tr>
              <a:tr h="493171"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I₁₅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Язык оскорблений и обсценизмов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Язык комплементарности и литературной элитарности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´ - словарная работа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extLst>
                  <a:ext uri="{0D108BD9-81ED-4DB2-BD59-A6C34878D82A}">
                    <a16:rowId xmlns:a16="http://schemas.microsoft.com/office/drawing/2014/main" val="3716365757"/>
                  </a:ext>
                </a:extLst>
              </a:tr>
              <a:tr h="266850"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extLst>
                  <a:ext uri="{0D108BD9-81ED-4DB2-BD59-A6C34878D82A}">
                    <a16:rowId xmlns:a16="http://schemas.microsoft.com/office/drawing/2014/main" val="2871257363"/>
                  </a:ext>
                </a:extLst>
              </a:tr>
              <a:tr h="647474"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I₁₉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Деструктивные импликатуры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Конструктивные импликатуры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I´´ - 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методы экспертной оценки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035" marR="43035" marT="0" marB="0"/>
                </a:tc>
                <a:extLst>
                  <a:ext uri="{0D108BD9-81ED-4DB2-BD59-A6C34878D82A}">
                    <a16:rowId xmlns:a16="http://schemas.microsoft.com/office/drawing/2014/main" val="1982539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39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749D5-35F3-5CFF-DFAE-C1AAC28D9012}"/>
              </a:ext>
            </a:extLst>
          </p:cNvPr>
          <p:cNvSpPr txBox="1"/>
          <p:nvPr/>
        </p:nvSpPr>
        <p:spPr>
          <a:xfrm>
            <a:off x="2006194" y="64058"/>
            <a:ext cx="8707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Бинарность </a:t>
            </a:r>
            <a:r>
              <a:rPr lang="ru-RU" sz="2400" b="1" dirty="0" err="1">
                <a:solidFill>
                  <a:srgbClr val="C00000"/>
                </a:solidFill>
              </a:rPr>
              <a:t>конструктемы</a:t>
            </a:r>
            <a:r>
              <a:rPr lang="ru-RU" sz="2400" b="1" dirty="0">
                <a:solidFill>
                  <a:srgbClr val="C00000"/>
                </a:solidFill>
              </a:rPr>
              <a:t> и </a:t>
            </a:r>
            <a:r>
              <a:rPr lang="ru-RU" sz="2400" b="1" dirty="0" err="1">
                <a:solidFill>
                  <a:srgbClr val="C00000"/>
                </a:solidFill>
              </a:rPr>
              <a:t>деструктемы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12" descr="Я РУССКИЙ, шаман, Песня для Души, Волочкова Амалия, Topvideo, Лучшее на ЮТУ...">
            <a:extLst>
              <a:ext uri="{FF2B5EF4-FFF2-40B4-BE49-F238E27FC236}">
                <a16:creationId xmlns:a16="http://schemas.microsoft.com/office/drawing/2014/main" id="{0AA3DDCA-A0AC-57EE-88F4-0FCE42916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r="-1" b="-1"/>
          <a:stretch/>
        </p:blipFill>
        <p:spPr bwMode="auto">
          <a:xfrm>
            <a:off x="2021601" y="2050363"/>
            <a:ext cx="1797768" cy="11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9.png" descr="Изображение выглядит как текст, человек, девоч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8BA677E-5545-E536-524A-4C73B6B338E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018343" y="2032027"/>
            <a:ext cx="2660222" cy="1745564"/>
          </a:xfrm>
          <a:prstGeom prst="rect">
            <a:avLst/>
          </a:prstGeom>
          <a:ln/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BCCF7AC-63FE-FD87-E7CC-8C106487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26" y="2668750"/>
            <a:ext cx="1668958" cy="145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1CD9505-25EC-6A54-F0EF-B9E2AC847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237" y="3712299"/>
            <a:ext cx="1623079" cy="122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045E2A0-499E-7948-4CEC-28A79F7BA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198" y="5177642"/>
            <a:ext cx="1623079" cy="16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4F0DB8C-B6C5-15A3-1280-D4C8C039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3" y="4565274"/>
            <a:ext cx="1996697" cy="193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AA0AB04D-295C-73B8-116D-80B487C1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72" y="3223661"/>
            <a:ext cx="1797768" cy="14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A72373-1C41-A1A9-8DB9-A46DCBFE1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99" y="3016332"/>
            <a:ext cx="1594976" cy="2483563"/>
          </a:xfrm>
          <a:prstGeom prst="rect">
            <a:avLst/>
          </a:prstGeom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F2B99CDD-64F5-E7E9-4F1C-D223C3FD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30" y="773130"/>
            <a:ext cx="2266732" cy="18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6D2D51-4ADC-4CD3-BF03-95D1FA2E2FCB}"/>
              </a:ext>
            </a:extLst>
          </p:cNvPr>
          <p:cNvSpPr txBox="1"/>
          <p:nvPr/>
        </p:nvSpPr>
        <p:spPr>
          <a:xfrm>
            <a:off x="284540" y="635366"/>
            <a:ext cx="51652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Конструктема</a:t>
            </a:r>
            <a:r>
              <a:rPr lang="ru-RU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позитивные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эмосемы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в понятиях, характеризующихся стабильностью и формирующих ядро фоновых знаний в этносоциокультурной картине мира, вовлекая реципиента в гармоничные взаимоотношения с собой и миром.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3F2C9-1307-690A-D351-F90699B7623F}"/>
              </a:ext>
            </a:extLst>
          </p:cNvPr>
          <p:cNvSpPr txBox="1"/>
          <p:nvPr/>
        </p:nvSpPr>
        <p:spPr>
          <a:xfrm>
            <a:off x="6742216" y="573035"/>
            <a:ext cx="52501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Деструктема</a:t>
            </a:r>
            <a:r>
              <a:rPr lang="ru-RU" sz="1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отрицательные </a:t>
            </a:r>
            <a:r>
              <a:rPr lang="ru-RU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эмосемы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разрушения, связанные с агрессией, наказанием, гневом, возмездием и другими негативными эмоционально-чувственными проявлениями, вовлекая реципиента в драматический конфликт.</a:t>
            </a:r>
            <a:endParaRPr lang="ru-RU" sz="18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816EB4-7E91-8DCF-23AF-0A8A7A7A7BED}"/>
              </a:ext>
            </a:extLst>
          </p:cNvPr>
          <p:cNvSpPr txBox="1"/>
          <p:nvPr/>
        </p:nvSpPr>
        <p:spPr>
          <a:xfrm>
            <a:off x="2117237" y="4635747"/>
            <a:ext cx="50696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Народ, жители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 это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видят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Правильно </a:t>
            </a:r>
            <a:r>
              <a:rPr lang="ru-RU" sz="1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оценивают</a:t>
            </a:r>
            <a:r>
              <a:rPr lang="ru-RU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Правильно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понимают</a:t>
            </a:r>
            <a:r>
              <a:rPr lang="ru-RU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гордятся</a:t>
            </a:r>
            <a:r>
              <a:rPr lang="ru-RU" sz="1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тем, что у нас есть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такой глава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администрации.</a:t>
            </a:r>
            <a:r>
              <a:rPr lang="ru-RU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Мы</a:t>
            </a:r>
            <a:r>
              <a:rPr lang="ru-RU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очень довольны, рады</a:t>
            </a:r>
            <a:r>
              <a:rPr lang="ru-RU" sz="1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и </a:t>
            </a:r>
            <a:r>
              <a:rPr lang="ru-RU" sz="1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мы</a:t>
            </a:r>
            <a:r>
              <a:rPr lang="ru-RU" sz="1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это приветствуем</a:t>
            </a:r>
            <a:r>
              <a:rPr lang="ru-RU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  <p:sp>
        <p:nvSpPr>
          <p:cNvPr id="16" name="Капля 15">
            <a:extLst>
              <a:ext uri="{FF2B5EF4-FFF2-40B4-BE49-F238E27FC236}">
                <a16:creationId xmlns:a16="http://schemas.microsoft.com/office/drawing/2014/main" id="{DE82062F-E8D0-96AE-CE81-C99D2B7E49C6}"/>
              </a:ext>
            </a:extLst>
          </p:cNvPr>
          <p:cNvSpPr/>
          <p:nvPr/>
        </p:nvSpPr>
        <p:spPr>
          <a:xfrm rot="3986723" flipV="1">
            <a:off x="3561896" y="2939066"/>
            <a:ext cx="1762982" cy="951060"/>
          </a:xfrm>
          <a:prstGeom prst="teardrop">
            <a:avLst>
              <a:gd name="adj" fmla="val 1302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гиперболизация</a:t>
            </a:r>
          </a:p>
        </p:txBody>
      </p:sp>
      <p:sp>
        <p:nvSpPr>
          <p:cNvPr id="17" name="Капля 16">
            <a:extLst>
              <a:ext uri="{FF2B5EF4-FFF2-40B4-BE49-F238E27FC236}">
                <a16:creationId xmlns:a16="http://schemas.microsoft.com/office/drawing/2014/main" id="{86C520EC-BFB6-E170-827A-645BFFE48A95}"/>
              </a:ext>
            </a:extLst>
          </p:cNvPr>
          <p:cNvSpPr/>
          <p:nvPr/>
        </p:nvSpPr>
        <p:spPr>
          <a:xfrm flipH="1">
            <a:off x="3241960" y="6292243"/>
            <a:ext cx="1864427" cy="501699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Усиление повтором</a:t>
            </a:r>
          </a:p>
        </p:txBody>
      </p:sp>
      <p:sp>
        <p:nvSpPr>
          <p:cNvPr id="18" name="Капля 17">
            <a:extLst>
              <a:ext uri="{FF2B5EF4-FFF2-40B4-BE49-F238E27FC236}">
                <a16:creationId xmlns:a16="http://schemas.microsoft.com/office/drawing/2014/main" id="{160CD6BD-40D3-9269-6A9A-666D6FC7A424}"/>
              </a:ext>
            </a:extLst>
          </p:cNvPr>
          <p:cNvSpPr/>
          <p:nvPr/>
        </p:nvSpPr>
        <p:spPr>
          <a:xfrm rot="15223424">
            <a:off x="8205878" y="4949929"/>
            <a:ext cx="972150" cy="1500583"/>
          </a:xfrm>
          <a:prstGeom prst="teardrop">
            <a:avLst>
              <a:gd name="adj" fmla="val 200000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конструктема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489E1C-BCDD-CD36-6ADF-3F22267469A7}"/>
              </a:ext>
            </a:extLst>
          </p:cNvPr>
          <p:cNvSpPr txBox="1"/>
          <p:nvPr/>
        </p:nvSpPr>
        <p:spPr>
          <a:xfrm>
            <a:off x="5106387" y="6139902"/>
            <a:ext cx="44532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11"/>
              </a:rPr>
              <a:t>h</a:t>
            </a:r>
            <a:r>
              <a:rPr lang="ru-RU" sz="1400" u="sng" dirty="0">
                <a:solidFill>
                  <a:srgbClr val="0563C1"/>
                </a:solidFill>
                <a:effectLst/>
                <a:ea typeface="Calibri" panose="020F0502020204030204" pitchFamily="34" charset="0"/>
              </a:rPr>
              <a:t>ttps://360tv.ru/news/mosobl/zvezdnyj-gorodok-preobrazhaetsja-za-god-tam-blagoustroili-zony-otdyha-i-dvory/</a:t>
            </a:r>
            <a:r>
              <a:rPr lang="ru-RU" sz="1400" dirty="0">
                <a:solidFill>
                  <a:srgbClr val="0D0D0D"/>
                </a:solidFill>
                <a:effectLst/>
                <a:ea typeface="Calibri" panose="020F0502020204030204" pitchFamily="34" charset="0"/>
              </a:rPr>
              <a:t> </a:t>
            </a:r>
            <a:endParaRPr lang="ru-RU" sz="1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6A7F7F1-EC98-AA13-E3B0-D874E07013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84" y="2582220"/>
            <a:ext cx="2133943" cy="183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14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"/>
          <p:cNvSpPr txBox="1">
            <a:spLocks noGrp="1"/>
          </p:cNvSpPr>
          <p:nvPr>
            <p:ph type="title"/>
          </p:nvPr>
        </p:nvSpPr>
        <p:spPr>
          <a:xfrm>
            <a:off x="310791" y="210746"/>
            <a:ext cx="6778778" cy="74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Типичные черты деструктивного коммуникативного типа муниципальных служащих в публичном </a:t>
            </a:r>
            <a:r>
              <a:rPr lang="ru-RU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медиадискурсе</a:t>
            </a:r>
            <a:endParaRPr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Google Shape;107;p6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06" y="1305925"/>
            <a:ext cx="6844093" cy="49089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C84951-B16F-1BD9-4E33-BFCB1BBB77AB}"/>
              </a:ext>
            </a:extLst>
          </p:cNvPr>
          <p:cNvSpPr txBox="1"/>
          <p:nvPr/>
        </p:nvSpPr>
        <p:spPr>
          <a:xfrm>
            <a:off x="7558565" y="192550"/>
            <a:ext cx="44651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Общее количество обработанных данных: 10 000 </a:t>
            </a:r>
            <a:r>
              <a:rPr lang="ru-RU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медиасообщений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 представителях муниципалитетов Московской области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0FE3299-B9E7-D9A8-55BB-324795559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18" y="2054431"/>
            <a:ext cx="1596767" cy="137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C415636-FB72-FF9B-11AB-A1120E05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70" y="2604093"/>
            <a:ext cx="1555581" cy="137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3DB4A6-C55E-A8C9-17B1-58801701633D}"/>
              </a:ext>
            </a:extLst>
          </p:cNvPr>
          <p:cNvSpPr txBox="1"/>
          <p:nvPr/>
        </p:nvSpPr>
        <p:spPr>
          <a:xfrm>
            <a:off x="310791" y="5800886"/>
            <a:ext cx="11881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ea typeface="Times New Roman" panose="02020603050405020304" pitchFamily="18" charset="0"/>
              </a:rPr>
              <a:t>Приоритет негативизации в позиционировании муниципальной власти не просто демонстрирует несостоятельный образ местных органов власти с революционным подтекстом, но и формирует отрицание собственной этносоциокультурной идентичности у реципиентов с уничижением как «малой родины», так и «большой». </a:t>
            </a:r>
            <a:endParaRPr lang="ru-RU" dirty="0"/>
          </a:p>
        </p:txBody>
      </p:sp>
      <p:pic>
        <p:nvPicPr>
          <p:cNvPr id="14" name="Google Shape;121;p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9A82E86-6610-EC4C-672C-1A2A5BC181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5033" y="1224172"/>
            <a:ext cx="873433" cy="74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3B6AA8-53FC-A14C-37A7-419CF21B9EC5}"/>
              </a:ext>
            </a:extLst>
          </p:cNvPr>
          <p:cNvSpPr txBox="1"/>
          <p:nvPr/>
        </p:nvSpPr>
        <p:spPr>
          <a:xfrm>
            <a:off x="4938110" y="881053"/>
            <a:ext cx="3067882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 Клинском округе сотрудник органов </a:t>
            </a: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получил взятку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 34 с половиной миллиона. Возможно, это </a:t>
            </a:r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уголовное дело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имеет отношение к расследованию преступлений главы района</a:t>
            </a: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Источник: </a:t>
            </a:r>
            <a:r>
              <a:rPr lang="ru-RU" sz="1200" u="sng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Клинском округе сотрудник органов получил взятку в 34 с половиной миллиона (tsargrad.tv)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77E4E9-F073-76B9-3004-39B727F037C8}"/>
              </a:ext>
            </a:extLst>
          </p:cNvPr>
          <p:cNvSpPr txBox="1"/>
          <p:nvPr/>
        </p:nvSpPr>
        <p:spPr>
          <a:xfrm>
            <a:off x="8599809" y="1438445"/>
            <a:ext cx="33632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None/>
            </a:pPr>
            <a:r>
              <a:rPr lang="ru-RU" sz="1400" b="0" i="0" dirty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Врио главы подмосковного округа Дзержинский </a:t>
            </a:r>
            <a:r>
              <a:rPr lang="ru-RU" sz="1400" b="0" i="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арестован </a:t>
            </a:r>
            <a:r>
              <a:rPr lang="ru-RU" sz="1400" b="0" i="0" dirty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по делу о получении </a:t>
            </a:r>
            <a:r>
              <a:rPr lang="ru-RU" sz="1400" b="0" i="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взятки</a:t>
            </a:r>
            <a:r>
              <a:rPr lang="ru-RU" sz="1400" b="0" i="0" dirty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r>
              <a:rPr lang="ru-RU" sz="1400" dirty="0">
                <a:solidFill>
                  <a:srgbClr val="22222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Источник: </a:t>
            </a:r>
            <a:r>
              <a:rPr lang="ru-RU" sz="1400" u="sng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 задержании бывшего главы Пушкинского района Сергея </a:t>
            </a:r>
            <a:r>
              <a:rPr lang="ru-RU" sz="1400" u="sng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Грибинюченко</a:t>
            </a:r>
            <a:r>
              <a:rPr lang="ru-RU" sz="1400" u="sng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за взятку :: Новостной портал города Пушкино и Пушкинского городского округа (pushkino.tv)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8DAE67-D0E3-A542-80EB-D2747846D90B}"/>
              </a:ext>
            </a:extLst>
          </p:cNvPr>
          <p:cNvSpPr txBox="1"/>
          <p:nvPr/>
        </p:nvSpPr>
        <p:spPr>
          <a:xfrm>
            <a:off x="9183419" y="3782350"/>
            <a:ext cx="2779639" cy="1725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ru-RU" sz="140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Ногинск. </a:t>
            </a:r>
            <a:r>
              <a:rPr lang="ru-RU" sz="1400" i="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Реновация по </a:t>
            </a:r>
            <a:r>
              <a:rPr lang="ru-RU" sz="1400" i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уничтожению</a:t>
            </a:r>
            <a:r>
              <a:rPr lang="ru-RU" sz="1400" i="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городских фонтанов началась. Источник: </a:t>
            </a:r>
            <a:r>
              <a:rPr lang="ru-RU" sz="1400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Подмосковный глава Игорь Сухин решил уничтожить фонтаны в Ногинске | Fishki.net</a:t>
            </a:r>
            <a:endParaRPr lang="ru-RU" sz="1400" i="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ru-RU" sz="900" b="0" i="0" u="none" strike="noStrike" dirty="0">
              <a:solidFill>
                <a:srgbClr val="000000"/>
              </a:solidFill>
            </a:endParaRPr>
          </a:p>
        </p:txBody>
      </p:sp>
      <p:pic>
        <p:nvPicPr>
          <p:cNvPr id="22" name="Google Shape;123;p8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98DC49E-6ECB-54FB-192B-2F63E238D28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71786" y="1796388"/>
            <a:ext cx="1139913" cy="12003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EDBC43-C05C-F10D-F892-AC6973AEFB6A}"/>
              </a:ext>
            </a:extLst>
          </p:cNvPr>
          <p:cNvSpPr txBox="1"/>
          <p:nvPr/>
        </p:nvSpPr>
        <p:spPr>
          <a:xfrm>
            <a:off x="6603668" y="4328527"/>
            <a:ext cx="24481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Формирование стойкой ассоциации «чиновник/ муниципальный служащий – взятки – коррупция/ распущенность» как шаг «окна </a:t>
            </a:r>
            <a:r>
              <a:rPr lang="ru-RU" sz="1400" dirty="0" err="1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Овертона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»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41B721C4-F53C-B124-6F83-601E3140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68" y="2979255"/>
            <a:ext cx="1589329" cy="12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EC1EAC71-0745-881D-07FB-389B09F3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" y="142022"/>
            <a:ext cx="4715449" cy="316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119E65-62FD-1109-0BC0-ADEB3463BACE}"/>
              </a:ext>
            </a:extLst>
          </p:cNvPr>
          <p:cNvSpPr txBox="1"/>
          <p:nvPr/>
        </p:nvSpPr>
        <p:spPr>
          <a:xfrm>
            <a:off x="4893580" y="2094370"/>
            <a:ext cx="2381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https://t.me/s/Gorod_Reutov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D1F99-E0C0-E74D-91FF-0BBDB6CF2AA3}"/>
              </a:ext>
            </a:extLst>
          </p:cNvPr>
          <p:cNvSpPr txBox="1"/>
          <p:nvPr/>
        </p:nvSpPr>
        <p:spPr>
          <a:xfrm>
            <a:off x="4834202" y="193561"/>
            <a:ext cx="27986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Количественный маркер оценки коммуникативного взаимодействия муниципальной власти и местного населения по хронотопу и степени реагирования: примере г. Реутов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49441-5F0C-BD07-E155-3C76B12E5E3F}"/>
              </a:ext>
            </a:extLst>
          </p:cNvPr>
          <p:cNvSpPr txBox="1"/>
          <p:nvPr/>
        </p:nvSpPr>
        <p:spPr>
          <a:xfrm>
            <a:off x="118753" y="3429000"/>
            <a:ext cx="4512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Чрезмерное использование только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конструктем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деструктем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нарушает гармонию восприятия, вызывая недоверие у реципиента. Увеличение и/или уменьшение доверия к информации использует динамику «кривой притяжения» в соответствии с шагами «окна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Овертона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A795665-AFFA-CC88-129C-7B53FC39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7" y="5244882"/>
            <a:ext cx="1513319" cy="138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8EAD4-F04C-D7EC-B691-99F35371EFE7}"/>
              </a:ext>
            </a:extLst>
          </p:cNvPr>
          <p:cNvSpPr txBox="1"/>
          <p:nvPr/>
        </p:nvSpPr>
        <p:spPr>
          <a:xfrm>
            <a:off x="1929176" y="4967104"/>
            <a:ext cx="55532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Невидимая красная нить связывает тех, кому суждено встретиться, несмотря на время, место и обстоятельства. Нить может растянуться или запутаться, но она никогда не порвется.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F2E6F4-18CA-F36A-973E-879C3B718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57" y="3154447"/>
            <a:ext cx="3263499" cy="177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5DD716-A47C-8130-74A3-CC32AB4E1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9881" y="82615"/>
            <a:ext cx="4290007" cy="3122326"/>
          </a:xfrm>
          <a:prstGeom prst="rect">
            <a:avLst/>
          </a:prstGeom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5AC145AB-8CDA-AD02-32DE-44EF2A11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22" y="3096649"/>
            <a:ext cx="3892933" cy="28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75D2CF5-30EA-EDB7-E07D-160C21D6E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37" y="5715460"/>
            <a:ext cx="712048" cy="114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0EACDDD-660F-4EB6-7E21-EFDF8501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225" y="5675470"/>
            <a:ext cx="945123" cy="11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6C08B166-76F2-6BF7-2686-D3216B21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48" y="5665774"/>
            <a:ext cx="783771" cy="119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BEADE3-FA38-9799-083E-82085A7A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98" y="5734845"/>
            <a:ext cx="1161253" cy="11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493CAA6F-71AE-3FD2-2371-491DF0A5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40" y="5687564"/>
            <a:ext cx="975622" cy="11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57E73D13-44DF-12FE-65DD-39FE1FA40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30" y="5687565"/>
            <a:ext cx="1087381" cy="11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08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title"/>
          </p:nvPr>
        </p:nvSpPr>
        <p:spPr>
          <a:xfrm>
            <a:off x="83127" y="269924"/>
            <a:ext cx="11544738" cy="48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Событийный маркер оценки коммуникативного поведения муниципальной власти  </a:t>
            </a:r>
            <a:endParaRPr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Google Shape;147;p10"/>
          <p:cNvSpPr txBox="1">
            <a:spLocks noGrp="1"/>
          </p:cNvSpPr>
          <p:nvPr>
            <p:ph type="body" idx="1"/>
          </p:nvPr>
        </p:nvSpPr>
        <p:spPr>
          <a:xfrm>
            <a:off x="222958" y="738196"/>
            <a:ext cx="3480812" cy="304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Ситуации, в которых интерпретируются положительные высказывания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Ситуации, в которых наблюдаются отрицательные высказывания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Быстрое реагирование: ситуации по текущим событиям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400"/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Ситуации, связанные с диалогом с общественностью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8" name="Google Shape;148;p10"/>
          <p:cNvGraphicFramePr/>
          <p:nvPr>
            <p:extLst>
              <p:ext uri="{D42A27DB-BD31-4B8C-83A1-F6EECF244321}">
                <p14:modId xmlns:p14="http://schemas.microsoft.com/office/powerpoint/2010/main" val="2191563199"/>
              </p:ext>
            </p:extLst>
          </p:nvPr>
        </p:nvGraphicFramePr>
        <p:xfrm>
          <a:off x="3538847" y="707934"/>
          <a:ext cx="4146353" cy="3181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9" name="Google Shape;149;p10"/>
          <p:cNvSpPr txBox="1"/>
          <p:nvPr/>
        </p:nvSpPr>
        <p:spPr>
          <a:xfrm>
            <a:off x="270101" y="3483076"/>
            <a:ext cx="1526485" cy="3231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Компетентные</a:t>
            </a:r>
            <a:endParaRPr dirty="0"/>
          </a:p>
        </p:txBody>
      </p:sp>
      <p:sp>
        <p:nvSpPr>
          <p:cNvPr id="150" name="Google Shape;150;p10"/>
          <p:cNvSpPr txBox="1"/>
          <p:nvPr/>
        </p:nvSpPr>
        <p:spPr>
          <a:xfrm>
            <a:off x="1828026" y="3489197"/>
            <a:ext cx="1467830" cy="323113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Зависимые</a:t>
            </a:r>
            <a:endParaRPr dirty="0"/>
          </a:p>
        </p:txBody>
      </p:sp>
      <p:sp>
        <p:nvSpPr>
          <p:cNvPr id="151" name="Google Shape;151;p10"/>
          <p:cNvSpPr txBox="1"/>
          <p:nvPr/>
        </p:nvSpPr>
        <p:spPr>
          <a:xfrm>
            <a:off x="328756" y="3863974"/>
            <a:ext cx="1467830" cy="3231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Агрессивные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57B2C-AAD6-D55A-2179-7306CD5D44CF}"/>
              </a:ext>
            </a:extLst>
          </p:cNvPr>
          <p:cNvSpPr txBox="1"/>
          <p:nvPr/>
        </p:nvSpPr>
        <p:spPr>
          <a:xfrm>
            <a:off x="7432190" y="623559"/>
            <a:ext cx="32047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Образ чиновника складывается из наблюдений за речевой деятельностью представителей муниципальной власти.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Канцелярит как характерная черта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коммуникации чиновника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Широкий диапазон приемов речевого манипулирования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Коммуникация в координатах «муниципальная власть – общество» отражает решающую роль в выборе направлений развития системы государственного управления.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41880832-A6C7-DE2B-81A1-610064ECD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317" y="665962"/>
            <a:ext cx="1539764" cy="149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531AEC-30E5-DB78-B897-E535AB56330D}"/>
              </a:ext>
            </a:extLst>
          </p:cNvPr>
          <p:cNvSpPr txBox="1"/>
          <p:nvPr/>
        </p:nvSpPr>
        <p:spPr>
          <a:xfrm>
            <a:off x="1768669" y="3780712"/>
            <a:ext cx="62129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Результат усиления контроля за информацией</a:t>
            </a:r>
            <a:r>
              <a:rPr lang="ru-RU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:  использование смыслов, не содержащихся прямо в тексте и требующих </a:t>
            </a:r>
            <a:r>
              <a:rPr lang="zh-CN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дополнительных интерпретативных усилий со стороны</a:t>
            </a:r>
            <a:r>
              <a:rPr lang="ru-RU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 реципиента.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924F6E5-5DD7-E7D5-47F9-22195BED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27" y="3466204"/>
            <a:ext cx="1759754" cy="15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6BD7FF-F658-87A3-59B9-F06B54AFA1DB}"/>
              </a:ext>
            </a:extLst>
          </p:cNvPr>
          <p:cNvSpPr txBox="1"/>
          <p:nvPr/>
        </p:nvSpPr>
        <p:spPr>
          <a:xfrm>
            <a:off x="7494900" y="3631296"/>
            <a:ext cx="29854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Лингвистическая семантика</a:t>
            </a:r>
            <a:r>
              <a:rPr lang="ru-RU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: </a:t>
            </a:r>
            <a:r>
              <a:rPr lang="zh-CN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несколько типов </a:t>
            </a:r>
            <a:r>
              <a:rPr lang="ru-RU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скрытой </a:t>
            </a:r>
            <a:r>
              <a:rPr lang="zh-CN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информации с акцентом на пресуппозиции, подтексте, импликации, импликатуре</a:t>
            </a:r>
            <a:r>
              <a:rPr lang="ru-RU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, образующих </a:t>
            </a:r>
            <a:r>
              <a:rPr lang="ru-RU" altLang="zh-CN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эвфемистический потенциал</a:t>
            </a:r>
            <a:r>
              <a:rPr lang="ru-RU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.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B30FB-0DD8-63C9-94AD-937EC6B0A3AE}"/>
              </a:ext>
            </a:extLst>
          </p:cNvPr>
          <p:cNvSpPr txBox="1"/>
          <p:nvPr/>
        </p:nvSpPr>
        <p:spPr>
          <a:xfrm>
            <a:off x="7576018" y="5179360"/>
            <a:ext cx="438544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Импликация есть некая логическая операция, представленная в виде алгоритма А→Б, в котором один из компонентов четко </a:t>
            </a: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атрибутирован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второй выступает в качестве импликатуры (по П. </a:t>
            </a: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Грайсу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5C500857-E23A-419E-64EA-040FC5CEB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27315"/>
              </p:ext>
            </p:extLst>
          </p:nvPr>
        </p:nvGraphicFramePr>
        <p:xfrm>
          <a:off x="230537" y="4519376"/>
          <a:ext cx="7222061" cy="22295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06756">
                  <a:extLst>
                    <a:ext uri="{9D8B030D-6E8A-4147-A177-3AD203B41FA5}">
                      <a16:colId xmlns:a16="http://schemas.microsoft.com/office/drawing/2014/main" val="3974731795"/>
                    </a:ext>
                  </a:extLst>
                </a:gridCol>
                <a:gridCol w="1728970">
                  <a:extLst>
                    <a:ext uri="{9D8B030D-6E8A-4147-A177-3AD203B41FA5}">
                      <a16:colId xmlns:a16="http://schemas.microsoft.com/office/drawing/2014/main" val="4290174876"/>
                    </a:ext>
                  </a:extLst>
                </a:gridCol>
                <a:gridCol w="1787202">
                  <a:extLst>
                    <a:ext uri="{9D8B030D-6E8A-4147-A177-3AD203B41FA5}">
                      <a16:colId xmlns:a16="http://schemas.microsoft.com/office/drawing/2014/main" val="2541705846"/>
                    </a:ext>
                  </a:extLst>
                </a:gridCol>
                <a:gridCol w="2099133">
                  <a:extLst>
                    <a:ext uri="{9D8B030D-6E8A-4147-A177-3AD203B41FA5}">
                      <a16:colId xmlns:a16="http://schemas.microsoft.com/office/drawing/2014/main" val="3316876950"/>
                    </a:ext>
                  </a:extLst>
                </a:gridCol>
              </a:tblGrid>
              <a:tr h="2697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Пресуппозиция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Импликация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Подтекст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Импликатура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765120"/>
                  </a:ext>
                </a:extLst>
              </a:tr>
              <a:tr h="19597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Первоначальный смысл, заданный автором текста для выражения имплицитности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Особый тип логической операции, актуализирующий тот или иной смысл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обозначение скрытого смысла, базирующегося на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интенциональности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Информация, дешифрованная из высказывания на основе языковых и энциклопедических знаний автора и реципиента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32897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2558</Words>
  <Application>Microsoft Office PowerPoint</Application>
  <PresentationFormat>Широкоэкранный</PresentationFormat>
  <Paragraphs>186</Paragraphs>
  <Slides>14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Основные тематические группы концептуального пространства «муниципальная власть»</vt:lpstr>
      <vt:lpstr>Презентация PowerPoint</vt:lpstr>
      <vt:lpstr>Презентация PowerPoint</vt:lpstr>
      <vt:lpstr>Типичные черты деструктивного коммуникативного типа муниципальных служащих в публичном медиадискурсе</vt:lpstr>
      <vt:lpstr>Презентация PowerPoint</vt:lpstr>
      <vt:lpstr>Событийный маркер оценки коммуникативного поведения муниципальной власти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Karabulatova</dc:creator>
  <cp:lastModifiedBy>D.Okolyshev</cp:lastModifiedBy>
  <cp:revision>23</cp:revision>
  <dcterms:created xsi:type="dcterms:W3CDTF">2023-06-19T12:33:54Z</dcterms:created>
  <dcterms:modified xsi:type="dcterms:W3CDTF">2023-09-22T18:04:26Z</dcterms:modified>
</cp:coreProperties>
</file>