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71" r:id="rId8"/>
    <p:sldId id="262" r:id="rId9"/>
    <p:sldId id="264" r:id="rId10"/>
    <p:sldId id="265" r:id="rId11"/>
    <p:sldId id="267" r:id="rId12"/>
    <p:sldId id="266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09"/>
  </p:normalViewPr>
  <p:slideViewPr>
    <p:cSldViewPr snapToGrid="0">
      <p:cViewPr varScale="1">
        <p:scale>
          <a:sx n="114" d="100"/>
          <a:sy n="114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541946037505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EF5-AE49-9CA7-ADD9729A698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EF5-AE49-9CA7-ADD9729A698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EF5-AE49-9CA7-ADD9729A69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ДСВ</c:v>
                </c:pt>
                <c:pt idx="1">
                  <c:v>СВ</c:v>
                </c:pt>
                <c:pt idx="2">
                  <c:v>ДВ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65</c:v>
                </c:pt>
                <c:pt idx="1">
                  <c:v>16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4A-AC46-AA15-1CFF59C5C9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052206545070368"/>
          <c:y val="0.32627705084071096"/>
          <c:w val="0.21487752645749911"/>
          <c:h val="0.10353855702837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8B7-8C4F-AD0B-033E6C70E0E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8B7-8C4F-AD0B-033E6C70E0E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8B7-8C4F-AD0B-033E6C70E0E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8B7-8C4F-AD0B-033E6C70E0E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8B7-8C4F-AD0B-033E6C70E0E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8E5F-7A4E-B18B-83258EA08FA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E5F-7A4E-B18B-83258EA08FA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28B7-8C4F-AD0B-033E6C70E0EB}"/>
              </c:ext>
            </c:extLst>
          </c:dPt>
          <c:dLbls>
            <c:dLbl>
              <c:idx val="5"/>
              <c:layout>
                <c:manualLayout>
                  <c:x val="9.4718333101086169E-2"/>
                  <c:y val="1.543948631315746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5F-7A4E-B18B-83258EA08FA3}"/>
                </c:ext>
              </c:extLst>
            </c:dLbl>
            <c:dLbl>
              <c:idx val="6"/>
              <c:layout>
                <c:manualLayout>
                  <c:x val="0.11477965301609039"/>
                  <c:y val="2.16642401319823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5F-7A4E-B18B-83258EA08F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рак молочной железы</c:v>
                </c:pt>
                <c:pt idx="1">
                  <c:v>рак почки</c:v>
                </c:pt>
                <c:pt idx="2">
                  <c:v>рак легкого</c:v>
                </c:pt>
                <c:pt idx="3">
                  <c:v>гемобластозы</c:v>
                </c:pt>
                <c:pt idx="4">
                  <c:v>БПВО</c:v>
                </c:pt>
                <c:pt idx="5">
                  <c:v>рак простаты</c:v>
                </c:pt>
                <c:pt idx="6">
                  <c:v>рак шейки матки</c:v>
                </c:pt>
                <c:pt idx="7">
                  <c:v>прочие виды рака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16</c:v>
                </c:pt>
                <c:pt idx="1">
                  <c:v>16</c:v>
                </c:pt>
                <c:pt idx="2">
                  <c:v>10</c:v>
                </c:pt>
                <c:pt idx="3">
                  <c:v>12</c:v>
                </c:pt>
                <c:pt idx="4">
                  <c:v>8</c:v>
                </c:pt>
                <c:pt idx="5">
                  <c:v>3</c:v>
                </c:pt>
                <c:pt idx="6">
                  <c:v>2</c:v>
                </c:pt>
                <c:pt idx="7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5F-7A4E-B18B-83258EA08FA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2FC-1C4C-AA3A-B50F47D5176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2FC-1C4C-AA3A-B50F47D5176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2FC-1C4C-AA3A-B50F47D5176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2FC-1C4C-AA3A-B50F47D5176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2FC-1C4C-AA3A-B50F47D5176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2FC-1C4C-AA3A-B50F47D5176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82FC-1C4C-AA3A-B50F47D5176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82FC-1C4C-AA3A-B50F47D51764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FC-1C4C-AA3A-B50F47D5176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2FC-1C4C-AA3A-B50F47D5176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2FC-1C4C-AA3A-B50F47D5176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2FC-1C4C-AA3A-B50F47D517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рак молочной железы</c:v>
                </c:pt>
                <c:pt idx="1">
                  <c:v>рак почки</c:v>
                </c:pt>
                <c:pt idx="2">
                  <c:v>рак легкого</c:v>
                </c:pt>
                <c:pt idx="3">
                  <c:v>гемобластозы</c:v>
                </c:pt>
                <c:pt idx="4">
                  <c:v>БПВО</c:v>
                </c:pt>
                <c:pt idx="5">
                  <c:v>рак простаты</c:v>
                </c:pt>
                <c:pt idx="6">
                  <c:v>рак шейки матки</c:v>
                </c:pt>
                <c:pt idx="7">
                  <c:v>прочие виды рака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2FC-1C4C-AA3A-B50F47D5176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C69EA630-4E3F-E140-B547-119998AA8B2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9213AED-C2F2-F044-B92A-7A13C761A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03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A630-4E3F-E140-B547-119998AA8B2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3AED-C2F2-F044-B92A-7A13C761A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710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A630-4E3F-E140-B547-119998AA8B2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3AED-C2F2-F044-B92A-7A13C761A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37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A630-4E3F-E140-B547-119998AA8B2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3AED-C2F2-F044-B92A-7A13C761A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984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A630-4E3F-E140-B547-119998AA8B2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3AED-C2F2-F044-B92A-7A13C761A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660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A630-4E3F-E140-B547-119998AA8B2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3AED-C2F2-F044-B92A-7A13C761A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440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A630-4E3F-E140-B547-119998AA8B2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3AED-C2F2-F044-B92A-7A13C761A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239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A630-4E3F-E140-B547-119998AA8B2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3AED-C2F2-F044-B92A-7A13C761A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826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A630-4E3F-E140-B547-119998AA8B2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3AED-C2F2-F044-B92A-7A13C761A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61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A630-4E3F-E140-B547-119998AA8B2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3AED-C2F2-F044-B92A-7A13C761A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29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A630-4E3F-E140-B547-119998AA8B2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3AED-C2F2-F044-B92A-7A13C761A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482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A630-4E3F-E140-B547-119998AA8B2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3AED-C2F2-F044-B92A-7A13C761A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68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A630-4E3F-E140-B547-119998AA8B2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3AED-C2F2-F044-B92A-7A13C761A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855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A630-4E3F-E140-B547-119998AA8B2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3AED-C2F2-F044-B92A-7A13C761A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800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A630-4E3F-E140-B547-119998AA8B2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3AED-C2F2-F044-B92A-7A13C761A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283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A630-4E3F-E140-B547-119998AA8B2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3AED-C2F2-F044-B92A-7A13C761A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97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A630-4E3F-E140-B547-119998AA8B2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3AED-C2F2-F044-B92A-7A13C761A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594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69EA630-4E3F-E140-B547-119998AA8B2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9213AED-C2F2-F044-B92A-7A13C761A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09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74B006-0302-8D99-BCD3-FC1F910FD7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156" y="1374904"/>
            <a:ext cx="10214517" cy="2677648"/>
          </a:xfrm>
        </p:spPr>
        <p:txBody>
          <a:bodyPr/>
          <a:lstStyle/>
          <a:p>
            <a:pPr algn="ctr"/>
            <a:r>
              <a:rPr lang="ru-RU" sz="3600" dirty="0"/>
              <a:t>Опыт применения хирургической стабилизации у пациентов с метастатическим поражением позвоночника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539E46-C76F-48FC-C6FA-70C04028E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54" y="4632827"/>
            <a:ext cx="8825658" cy="861420"/>
          </a:xfrm>
        </p:spPr>
        <p:txBody>
          <a:bodyPr/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Кит О. и., </a:t>
            </a:r>
            <a:r>
              <a:rPr lang="ru-RU" sz="1800" u="sng" dirty="0" err="1">
                <a:solidFill>
                  <a:schemeClr val="bg1"/>
                </a:solidFill>
              </a:rPr>
              <a:t>Закондырин</a:t>
            </a:r>
            <a:r>
              <a:rPr lang="ru-RU" sz="1800" u="sng" dirty="0">
                <a:solidFill>
                  <a:schemeClr val="bg1"/>
                </a:solidFill>
              </a:rPr>
              <a:t> Д. Е.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 err="1">
                <a:solidFill>
                  <a:schemeClr val="bg1"/>
                </a:solidFill>
              </a:rPr>
              <a:t>Росторгуев</a:t>
            </a:r>
            <a:r>
              <a:rPr lang="ru-RU" sz="1800" dirty="0">
                <a:solidFill>
                  <a:schemeClr val="bg1"/>
                </a:solidFill>
              </a:rPr>
              <a:t> Э. Е.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«НМИЦ онкологии Минздрава России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282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004715-473F-94BD-39E0-91F3F3D8B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Результаты анализа групп пациентов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39A427-A534-531C-6FC8-92F2A24397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228" y="2235510"/>
            <a:ext cx="6166624" cy="389766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ДСВ+</a:t>
            </a:r>
            <a:r>
              <a:rPr lang="en-US" dirty="0"/>
              <a:t>C</a:t>
            </a:r>
            <a:r>
              <a:rPr lang="ru-RU" dirty="0"/>
              <a:t>В </a:t>
            </a:r>
            <a:r>
              <a:rPr lang="ru-RU" dirty="0" err="1"/>
              <a:t>n</a:t>
            </a:r>
            <a:r>
              <a:rPr lang="en-US" dirty="0"/>
              <a:t> = </a:t>
            </a:r>
            <a:r>
              <a:rPr lang="ru-RU" dirty="0"/>
              <a:t>81</a:t>
            </a:r>
          </a:p>
          <a:p>
            <a:r>
              <a:rPr lang="en-US" dirty="0"/>
              <a:t>SINS 9[7; 10</a:t>
            </a:r>
            <a:r>
              <a:rPr lang="ru-RU" dirty="0"/>
              <a:t>]</a:t>
            </a:r>
            <a:endParaRPr lang="en-US" dirty="0"/>
          </a:p>
          <a:p>
            <a:r>
              <a:rPr lang="ru-RU" dirty="0"/>
              <a:t>Уровень поражения</a:t>
            </a:r>
          </a:p>
          <a:p>
            <a:pPr marL="0" indent="0" algn="ctr">
              <a:buNone/>
            </a:pPr>
            <a:r>
              <a:rPr lang="ru-RU" dirty="0"/>
              <a:t> </a:t>
            </a:r>
            <a:r>
              <a:rPr lang="ru-RU" sz="1600" dirty="0" err="1"/>
              <a:t>подвижн</a:t>
            </a:r>
            <a:r>
              <a:rPr lang="ru-RU" sz="1600" dirty="0"/>
              <a:t> 42 (52%) </a:t>
            </a:r>
            <a:r>
              <a:rPr lang="ru-RU" sz="1600" dirty="0">
                <a:solidFill>
                  <a:srgbClr val="FF0000"/>
                </a:solidFill>
              </a:rPr>
              <a:t>С1-С2 5(12%) </a:t>
            </a:r>
            <a:r>
              <a:rPr lang="ru-RU" sz="1600" dirty="0"/>
              <a:t>С7-</a:t>
            </a:r>
            <a:r>
              <a:rPr lang="en-US" sz="1600" dirty="0"/>
              <a:t>Th2</a:t>
            </a:r>
            <a:r>
              <a:rPr lang="ru-RU" sz="1600" dirty="0"/>
              <a:t> 4 (9%)</a:t>
            </a:r>
            <a:r>
              <a:rPr lang="en-US" sz="1600" dirty="0"/>
              <a:t>  </a:t>
            </a:r>
            <a:r>
              <a:rPr lang="en-US" sz="1600" dirty="0">
                <a:solidFill>
                  <a:srgbClr val="FF0000"/>
                </a:solidFill>
              </a:rPr>
              <a:t>Th11-L1</a:t>
            </a:r>
            <a:r>
              <a:rPr lang="ru-RU" sz="1600" dirty="0">
                <a:solidFill>
                  <a:srgbClr val="FF0000"/>
                </a:solidFill>
              </a:rPr>
              <a:t> 22(52%)</a:t>
            </a:r>
          </a:p>
          <a:p>
            <a:pPr marL="0" indent="0" algn="ctr">
              <a:buNone/>
            </a:pPr>
            <a:r>
              <a:rPr lang="en-US" sz="1600" dirty="0"/>
              <a:t>  </a:t>
            </a:r>
            <a:r>
              <a:rPr lang="en-US" sz="1600" dirty="0">
                <a:solidFill>
                  <a:srgbClr val="FF0000"/>
                </a:solidFill>
              </a:rPr>
              <a:t>L5-S1</a:t>
            </a:r>
            <a:r>
              <a:rPr lang="ru-RU" sz="1600" dirty="0">
                <a:solidFill>
                  <a:srgbClr val="FF0000"/>
                </a:solidFill>
              </a:rPr>
              <a:t> 11(26%)</a:t>
            </a:r>
            <a:r>
              <a:rPr lang="ru-RU" sz="1600" dirty="0"/>
              <a:t>/</a:t>
            </a:r>
            <a:endParaRPr lang="en-US" sz="1600" dirty="0"/>
          </a:p>
          <a:p>
            <a:pPr marL="0" indent="0" algn="ctr">
              <a:buNone/>
            </a:pPr>
            <a:r>
              <a:rPr lang="ru-RU" sz="1600" dirty="0"/>
              <a:t> </a:t>
            </a:r>
            <a:r>
              <a:rPr lang="ru-RU" sz="1600" dirty="0" err="1">
                <a:solidFill>
                  <a:srgbClr val="FF0000"/>
                </a:solidFill>
              </a:rPr>
              <a:t>подвижн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своб</a:t>
            </a:r>
            <a:r>
              <a:rPr lang="ru-RU" sz="1600" dirty="0">
                <a:solidFill>
                  <a:srgbClr val="FF0000"/>
                </a:solidFill>
              </a:rPr>
              <a:t>  22 (27%)</a:t>
            </a:r>
            <a:r>
              <a:rPr lang="ru-RU" sz="1600" dirty="0"/>
              <a:t>/</a:t>
            </a:r>
            <a:r>
              <a:rPr lang="ru-RU" sz="1600" dirty="0" err="1">
                <a:solidFill>
                  <a:srgbClr val="FF0000"/>
                </a:solidFill>
              </a:rPr>
              <a:t>полуригидн</a:t>
            </a:r>
            <a:r>
              <a:rPr lang="ru-RU" sz="1600" dirty="0">
                <a:solidFill>
                  <a:srgbClr val="FF0000"/>
                </a:solidFill>
              </a:rPr>
              <a:t>  17 (21%) </a:t>
            </a:r>
            <a:r>
              <a:rPr lang="ru-RU" sz="1600" dirty="0"/>
              <a:t>/</a:t>
            </a:r>
            <a:r>
              <a:rPr lang="ru-RU" sz="1600" dirty="0" err="1"/>
              <a:t>ригидн</a:t>
            </a:r>
            <a:r>
              <a:rPr lang="ru-RU" sz="1600" dirty="0"/>
              <a:t> 0</a:t>
            </a:r>
            <a:endParaRPr lang="ru-RU" dirty="0"/>
          </a:p>
          <a:p>
            <a:r>
              <a:rPr lang="ru-RU" dirty="0"/>
              <a:t>Вовлеченность задних элементов </a:t>
            </a:r>
          </a:p>
          <a:p>
            <a:pPr marL="0" indent="0" algn="ctr">
              <a:buNone/>
            </a:pPr>
            <a:r>
              <a:rPr lang="ru-RU" sz="1600" dirty="0"/>
              <a:t>да </a:t>
            </a:r>
            <a:r>
              <a:rPr lang="ru-RU" sz="1600" dirty="0">
                <a:solidFill>
                  <a:srgbClr val="FF0000"/>
                </a:solidFill>
              </a:rPr>
              <a:t>27(33%)</a:t>
            </a:r>
            <a:r>
              <a:rPr lang="ru-RU" sz="1600" dirty="0"/>
              <a:t>/нет 54(67%)</a:t>
            </a:r>
            <a:endParaRPr lang="ru-RU" sz="1900" dirty="0"/>
          </a:p>
          <a:p>
            <a:r>
              <a:rPr lang="ru-RU" dirty="0"/>
              <a:t>Наличие компрессии тела</a:t>
            </a:r>
          </a:p>
          <a:p>
            <a:pPr marL="0" indent="0" algn="ctr">
              <a:buNone/>
            </a:pPr>
            <a:r>
              <a:rPr lang="en-US" dirty="0"/>
              <a:t>&gt;</a:t>
            </a:r>
            <a:r>
              <a:rPr lang="ru-RU" dirty="0"/>
              <a:t>50% 31 (38%)/</a:t>
            </a:r>
            <a:r>
              <a:rPr lang="en-US" dirty="0"/>
              <a:t> &lt;50% </a:t>
            </a:r>
            <a:r>
              <a:rPr lang="ru-RU" dirty="0"/>
              <a:t>20</a:t>
            </a:r>
            <a:r>
              <a:rPr lang="en-US" dirty="0"/>
              <a:t> </a:t>
            </a:r>
            <a:r>
              <a:rPr lang="ru-RU" dirty="0"/>
              <a:t>(25%)</a:t>
            </a:r>
            <a:r>
              <a:rPr lang="en-US" dirty="0"/>
              <a:t>/</a:t>
            </a:r>
            <a:r>
              <a:rPr lang="en-US" dirty="0" err="1"/>
              <a:t>п</a:t>
            </a:r>
            <a:r>
              <a:rPr lang="ru-RU" dirty="0" err="1"/>
              <a:t>ораж</a:t>
            </a:r>
            <a:r>
              <a:rPr lang="ru-RU" dirty="0"/>
              <a:t> </a:t>
            </a:r>
            <a:r>
              <a:rPr lang="en-US" dirty="0"/>
              <a:t>&gt;</a:t>
            </a:r>
            <a:r>
              <a:rPr lang="ru-RU" dirty="0"/>
              <a:t>50</a:t>
            </a:r>
            <a:r>
              <a:rPr lang="en-US" dirty="0"/>
              <a:t>% </a:t>
            </a:r>
            <a:r>
              <a:rPr lang="en-US" dirty="0" err="1"/>
              <a:t>т</a:t>
            </a:r>
            <a:r>
              <a:rPr lang="ru-RU" dirty="0"/>
              <a:t>ела 25 (31%)/ </a:t>
            </a:r>
            <a:r>
              <a:rPr lang="ru-RU" dirty="0">
                <a:solidFill>
                  <a:srgbClr val="FF0000"/>
                </a:solidFill>
              </a:rPr>
              <a:t>нет 5 (6%)</a:t>
            </a:r>
          </a:p>
          <a:p>
            <a:r>
              <a:rPr lang="ru-RU" dirty="0"/>
              <a:t>Наличие деформации </a:t>
            </a:r>
          </a:p>
          <a:p>
            <a:pPr marL="0" indent="0" algn="ctr">
              <a:buNone/>
            </a:pPr>
            <a:r>
              <a:rPr lang="ru-RU" dirty="0"/>
              <a:t>да 31 (38%)/ нет 50 (62%)</a:t>
            </a:r>
          </a:p>
          <a:p>
            <a:r>
              <a:rPr lang="ru-RU" dirty="0"/>
              <a:t>Тип метастаза </a:t>
            </a:r>
          </a:p>
          <a:p>
            <a:pPr marL="0" indent="0" algn="ctr">
              <a:buNone/>
            </a:pPr>
            <a:r>
              <a:rPr lang="ru-RU" dirty="0"/>
              <a:t>литический 71 (87%)/смешанный или </a:t>
            </a:r>
            <a:r>
              <a:rPr lang="ru-RU" dirty="0" err="1"/>
              <a:t>бластический</a:t>
            </a:r>
            <a:r>
              <a:rPr lang="ru-RU" dirty="0"/>
              <a:t> 10 (13%)</a:t>
            </a:r>
            <a:endParaRPr lang="en-US" dirty="0"/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FECF5C-0F81-88AC-A5BB-8DADA2FD4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2274760"/>
            <a:ext cx="5980771" cy="3897659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Д</a:t>
            </a:r>
            <a:r>
              <a:rPr lang="ru-RU" dirty="0"/>
              <a:t>В </a:t>
            </a:r>
            <a:r>
              <a:rPr lang="en-US" dirty="0"/>
              <a:t> n = </a:t>
            </a:r>
            <a:r>
              <a:rPr lang="ru-RU" dirty="0"/>
              <a:t>7</a:t>
            </a:r>
          </a:p>
          <a:p>
            <a:r>
              <a:rPr lang="en-US" dirty="0"/>
              <a:t>SINS </a:t>
            </a:r>
            <a:r>
              <a:rPr lang="ru-RU" dirty="0"/>
              <a:t>8</a:t>
            </a:r>
            <a:r>
              <a:rPr lang="en-US" dirty="0"/>
              <a:t>[</a:t>
            </a:r>
            <a:r>
              <a:rPr lang="ru-RU" dirty="0"/>
              <a:t>7; 9]</a:t>
            </a:r>
            <a:endParaRPr lang="en-US" dirty="0"/>
          </a:p>
          <a:p>
            <a:r>
              <a:rPr lang="ru-RU" dirty="0"/>
              <a:t>Уровень поражения</a:t>
            </a:r>
          </a:p>
          <a:p>
            <a:pPr marL="0" indent="0">
              <a:buNone/>
            </a:pPr>
            <a:r>
              <a:rPr lang="ru-RU" sz="1600" dirty="0" err="1"/>
              <a:t>подвижн</a:t>
            </a:r>
            <a:r>
              <a:rPr lang="ru-RU" sz="1600" dirty="0"/>
              <a:t> 4 (57</a:t>
            </a:r>
            <a:r>
              <a:rPr lang="ru-RU" sz="1600" dirty="0">
                <a:sym typeface="Wingdings" pitchFamily="2" charset="2"/>
              </a:rPr>
              <a:t>%)</a:t>
            </a:r>
            <a:r>
              <a:rPr lang="ru-RU" sz="1600" dirty="0"/>
              <a:t> </a:t>
            </a:r>
            <a:r>
              <a:rPr lang="en-US" sz="1600" dirty="0">
                <a:solidFill>
                  <a:srgbClr val="FF0000"/>
                </a:solidFill>
              </a:rPr>
              <a:t>C1-C2 0</a:t>
            </a:r>
            <a:r>
              <a:rPr lang="en-US" sz="1600" dirty="0"/>
              <a:t>  C7-Th2 1(14%</a:t>
            </a:r>
            <a:r>
              <a:rPr lang="ru-RU" sz="1600" dirty="0"/>
              <a:t>)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FF0000"/>
                </a:solidFill>
              </a:rPr>
              <a:t>Th11-L1 2</a:t>
            </a:r>
            <a:r>
              <a:rPr lang="ru-RU" sz="1600" dirty="0">
                <a:solidFill>
                  <a:srgbClr val="FF0000"/>
                </a:solidFill>
              </a:rPr>
              <a:t> (28</a:t>
            </a:r>
            <a:r>
              <a:rPr lang="ru-RU" sz="1600" dirty="0">
                <a:solidFill>
                  <a:srgbClr val="FF0000"/>
                </a:solidFill>
                <a:sym typeface="Wingdings" pitchFamily="2" charset="2"/>
              </a:rPr>
              <a:t>%)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endParaRPr lang="ru-RU" sz="16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1600" dirty="0">
                <a:solidFill>
                  <a:srgbClr val="FF0000"/>
                </a:solidFill>
              </a:rPr>
              <a:t>L5-S1 1</a:t>
            </a:r>
            <a:r>
              <a:rPr lang="ru-RU" sz="1600" dirty="0">
                <a:solidFill>
                  <a:srgbClr val="FF0000"/>
                </a:solidFill>
              </a:rPr>
              <a:t> (14</a:t>
            </a:r>
            <a:r>
              <a:rPr lang="ru-RU" sz="1600" dirty="0">
                <a:solidFill>
                  <a:srgbClr val="FF0000"/>
                </a:solidFill>
                <a:sym typeface="Wingdings" pitchFamily="2" charset="2"/>
              </a:rPr>
              <a:t>%)</a:t>
            </a:r>
            <a:r>
              <a:rPr lang="ru-RU" sz="1600" dirty="0"/>
              <a:t>/ </a:t>
            </a:r>
            <a:endParaRPr lang="en-US" sz="1600" dirty="0"/>
          </a:p>
          <a:p>
            <a:pPr marL="0" indent="0" algn="ctr">
              <a:buNone/>
            </a:pPr>
            <a:r>
              <a:rPr lang="ru-RU" sz="1600" dirty="0" err="1">
                <a:solidFill>
                  <a:srgbClr val="FF0000"/>
                </a:solidFill>
              </a:rPr>
              <a:t>подвижн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своб</a:t>
            </a:r>
            <a:r>
              <a:rPr lang="ru-RU" sz="1600" dirty="0">
                <a:solidFill>
                  <a:srgbClr val="FF0000"/>
                </a:solidFill>
              </a:rPr>
              <a:t>  0 </a:t>
            </a:r>
            <a:r>
              <a:rPr lang="ru-RU" sz="1600" dirty="0"/>
              <a:t>/</a:t>
            </a:r>
            <a:r>
              <a:rPr lang="ru-RU" sz="1600" dirty="0" err="1">
                <a:solidFill>
                  <a:srgbClr val="FF0000"/>
                </a:solidFill>
              </a:rPr>
              <a:t>полуригидн</a:t>
            </a:r>
            <a:r>
              <a:rPr lang="ru-RU" sz="1600" dirty="0">
                <a:solidFill>
                  <a:srgbClr val="FF0000"/>
                </a:solidFill>
              </a:rPr>
              <a:t> 3 (42%)</a:t>
            </a:r>
            <a:r>
              <a:rPr lang="ru-RU" sz="1600" dirty="0"/>
              <a:t>  /</a:t>
            </a:r>
            <a:r>
              <a:rPr lang="ru-RU" sz="1600" dirty="0" err="1"/>
              <a:t>ригидн</a:t>
            </a:r>
            <a:r>
              <a:rPr lang="ru-RU" sz="1600" dirty="0"/>
              <a:t> 0</a:t>
            </a:r>
          </a:p>
          <a:p>
            <a:r>
              <a:rPr lang="ru-RU" dirty="0"/>
              <a:t>Вовлеченность задних элементов </a:t>
            </a:r>
          </a:p>
          <a:p>
            <a:pPr marL="0" indent="0" algn="ctr">
              <a:buNone/>
            </a:pPr>
            <a:r>
              <a:rPr lang="ru-RU" sz="1900" dirty="0"/>
              <a:t>да </a:t>
            </a:r>
            <a:r>
              <a:rPr lang="ru-RU" sz="1900" dirty="0">
                <a:solidFill>
                  <a:srgbClr val="FF0000"/>
                </a:solidFill>
              </a:rPr>
              <a:t>4(57%)</a:t>
            </a:r>
            <a:r>
              <a:rPr lang="ru-RU" sz="1900" dirty="0"/>
              <a:t>/нет 3(43%)</a:t>
            </a:r>
          </a:p>
          <a:p>
            <a:r>
              <a:rPr lang="ru-RU" dirty="0"/>
              <a:t>Наличие компрессии тела</a:t>
            </a:r>
          </a:p>
          <a:p>
            <a:pPr marL="0" indent="0" algn="ctr">
              <a:buNone/>
            </a:pPr>
            <a:r>
              <a:rPr lang="en-US" dirty="0"/>
              <a:t>&gt;</a:t>
            </a:r>
            <a:r>
              <a:rPr lang="ru-RU" dirty="0"/>
              <a:t>50%  2 (28%)/</a:t>
            </a:r>
            <a:r>
              <a:rPr lang="en-US" dirty="0"/>
              <a:t> &lt;50% </a:t>
            </a:r>
            <a:r>
              <a:rPr lang="ru-RU" dirty="0"/>
              <a:t>0</a:t>
            </a:r>
            <a:r>
              <a:rPr lang="en-US" dirty="0"/>
              <a:t> /</a:t>
            </a:r>
            <a:r>
              <a:rPr lang="en-US" dirty="0" err="1"/>
              <a:t>п</a:t>
            </a:r>
            <a:r>
              <a:rPr lang="ru-RU" dirty="0" err="1"/>
              <a:t>ораж</a:t>
            </a:r>
            <a:r>
              <a:rPr lang="ru-RU" dirty="0"/>
              <a:t> </a:t>
            </a:r>
            <a:r>
              <a:rPr lang="en-US" dirty="0"/>
              <a:t>&gt;</a:t>
            </a:r>
            <a:r>
              <a:rPr lang="ru-RU" dirty="0"/>
              <a:t>50</a:t>
            </a:r>
            <a:r>
              <a:rPr lang="en-US" dirty="0"/>
              <a:t>% </a:t>
            </a:r>
            <a:r>
              <a:rPr lang="en-US" dirty="0" err="1"/>
              <a:t>т</a:t>
            </a:r>
            <a:r>
              <a:rPr lang="ru-RU" dirty="0"/>
              <a:t>ела 2 (28%)/ </a:t>
            </a:r>
            <a:r>
              <a:rPr lang="ru-RU" dirty="0">
                <a:solidFill>
                  <a:srgbClr val="FF0000"/>
                </a:solidFill>
              </a:rPr>
              <a:t>нет 3 (44%)</a:t>
            </a:r>
          </a:p>
          <a:p>
            <a:r>
              <a:rPr lang="ru-RU" dirty="0"/>
              <a:t>Наличие деформации </a:t>
            </a:r>
          </a:p>
          <a:p>
            <a:pPr marL="0" indent="0" algn="ctr">
              <a:buNone/>
            </a:pPr>
            <a:r>
              <a:rPr lang="ru-RU" dirty="0"/>
              <a:t>да  2 (28%)/ нет 5 (71%)</a:t>
            </a:r>
          </a:p>
          <a:p>
            <a:r>
              <a:rPr lang="ru-RU" dirty="0"/>
              <a:t>Тип метастаза</a:t>
            </a:r>
          </a:p>
          <a:p>
            <a:pPr marL="0" indent="0" algn="ctr">
              <a:buNone/>
            </a:pPr>
            <a:r>
              <a:rPr lang="ru-RU" dirty="0"/>
              <a:t>литический 7 (100</a:t>
            </a:r>
            <a:r>
              <a:rPr lang="ru-RU" dirty="0">
                <a:sym typeface="Wingdings" pitchFamily="2" charset="2"/>
              </a:rPr>
              <a:t>%)</a:t>
            </a:r>
            <a:r>
              <a:rPr lang="ru-RU" dirty="0"/>
              <a:t>/смешанный или </a:t>
            </a:r>
            <a:r>
              <a:rPr lang="ru-RU" dirty="0" err="1"/>
              <a:t>бластический</a:t>
            </a:r>
            <a:r>
              <a:rPr lang="ru-RU" dirty="0"/>
              <a:t> 0</a:t>
            </a:r>
            <a:endParaRPr lang="en-US" dirty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E3BC6C-703A-775A-969A-B87449257E39}"/>
              </a:ext>
            </a:extLst>
          </p:cNvPr>
          <p:cNvSpPr txBox="1"/>
          <p:nvPr/>
        </p:nvSpPr>
        <p:spPr>
          <a:xfrm>
            <a:off x="481361" y="6222820"/>
            <a:ext cx="11229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Основные отличия в кратном преобладании поражения грудного отдела позвоночника и сохраненной высоты тела позвонка в группе </a:t>
            </a:r>
            <a:r>
              <a:rPr lang="ru-RU" dirty="0" err="1"/>
              <a:t>декомпрессивных</a:t>
            </a:r>
            <a:r>
              <a:rPr lang="ru-RU" dirty="0"/>
              <a:t> вмешательств</a:t>
            </a:r>
          </a:p>
        </p:txBody>
      </p:sp>
    </p:spTree>
    <p:extLst>
      <p:ext uri="{BB962C8B-B14F-4D97-AF65-F5344CB8AC3E}">
        <p14:creationId xmlns:p14="http://schemas.microsoft.com/office/powerpoint/2010/main" val="1362200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004715-473F-94BD-39E0-91F3F3D8B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Результаты хирургического лечения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39A427-A534-531C-6FC8-92F2A24397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228" y="2235510"/>
            <a:ext cx="6166624" cy="3897660"/>
          </a:xfrm>
        </p:spPr>
        <p:txBody>
          <a:bodyPr>
            <a:normAutofit/>
          </a:bodyPr>
          <a:lstStyle/>
          <a:p>
            <a:r>
              <a:rPr lang="ru-RU" dirty="0"/>
              <a:t>ДСВ+</a:t>
            </a:r>
            <a:r>
              <a:rPr lang="en-US" dirty="0"/>
              <a:t>C</a:t>
            </a:r>
            <a:r>
              <a:rPr lang="ru-RU" dirty="0"/>
              <a:t>В </a:t>
            </a:r>
            <a:r>
              <a:rPr lang="ru-RU" dirty="0" err="1"/>
              <a:t>n</a:t>
            </a:r>
            <a:r>
              <a:rPr lang="en-US" dirty="0"/>
              <a:t> = </a:t>
            </a:r>
            <a:r>
              <a:rPr lang="ru-RU" dirty="0"/>
              <a:t>81</a:t>
            </a:r>
          </a:p>
          <a:p>
            <a:r>
              <a:rPr lang="en-US" dirty="0" err="1"/>
              <a:t>Karnofsk</a:t>
            </a:r>
            <a:r>
              <a:rPr lang="ru-RU" dirty="0"/>
              <a:t>у </a:t>
            </a:r>
          </a:p>
          <a:p>
            <a:pPr marL="0" indent="0" algn="ctr">
              <a:buNone/>
            </a:pPr>
            <a:r>
              <a:rPr lang="ru-RU" dirty="0"/>
              <a:t>до операции </a:t>
            </a:r>
            <a:r>
              <a:rPr lang="en-US" dirty="0"/>
              <a:t>70 [</a:t>
            </a:r>
            <a:r>
              <a:rPr lang="ru-RU" dirty="0"/>
              <a:t>50; 70</a:t>
            </a:r>
            <a:r>
              <a:rPr lang="en-US" dirty="0"/>
              <a:t>]</a:t>
            </a:r>
          </a:p>
          <a:p>
            <a:pPr marL="0" indent="0" algn="ctr">
              <a:buNone/>
            </a:pPr>
            <a:r>
              <a:rPr lang="ru-RU" dirty="0"/>
              <a:t>после операции</a:t>
            </a:r>
            <a:r>
              <a:rPr lang="en-US" dirty="0"/>
              <a:t> 70 [</a:t>
            </a:r>
            <a:r>
              <a:rPr lang="ru-RU" dirty="0"/>
              <a:t>60; 80</a:t>
            </a:r>
            <a:r>
              <a:rPr lang="en-US" dirty="0"/>
              <a:t>]</a:t>
            </a:r>
            <a:endParaRPr lang="ru-RU" dirty="0"/>
          </a:p>
          <a:p>
            <a:r>
              <a:rPr lang="ru-RU" dirty="0"/>
              <a:t>ВАШ </a:t>
            </a:r>
          </a:p>
          <a:p>
            <a:pPr marL="0" indent="0" algn="ctr">
              <a:buNone/>
            </a:pPr>
            <a:r>
              <a:rPr lang="ru-RU" dirty="0"/>
              <a:t>до операции 7</a:t>
            </a:r>
            <a:r>
              <a:rPr lang="en-US" dirty="0"/>
              <a:t>[6; 8]</a:t>
            </a:r>
            <a:r>
              <a:rPr lang="ru-RU" dirty="0"/>
              <a:t> после операции</a:t>
            </a:r>
            <a:r>
              <a:rPr lang="en-US" dirty="0"/>
              <a:t> 3[2; 4]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FECF5C-0F81-88AC-A5BB-8DADA2FD4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2274760"/>
            <a:ext cx="5980771" cy="3897659"/>
          </a:xfrm>
        </p:spPr>
        <p:txBody>
          <a:bodyPr>
            <a:normAutofit/>
          </a:bodyPr>
          <a:lstStyle/>
          <a:p>
            <a:r>
              <a:rPr lang="en-US" dirty="0" err="1"/>
              <a:t>Д</a:t>
            </a:r>
            <a:r>
              <a:rPr lang="ru-RU" dirty="0"/>
              <a:t>В </a:t>
            </a:r>
            <a:r>
              <a:rPr lang="en-US" dirty="0"/>
              <a:t> n = </a:t>
            </a:r>
            <a:r>
              <a:rPr lang="ru-RU" dirty="0"/>
              <a:t>7</a:t>
            </a:r>
          </a:p>
          <a:p>
            <a:r>
              <a:rPr lang="en-US" dirty="0" err="1"/>
              <a:t>Karnofsk</a:t>
            </a:r>
            <a:r>
              <a:rPr lang="ru-RU" dirty="0"/>
              <a:t>у </a:t>
            </a:r>
          </a:p>
          <a:p>
            <a:pPr marL="0" indent="0" algn="ctr">
              <a:buNone/>
            </a:pPr>
            <a:r>
              <a:rPr lang="ru-RU" dirty="0"/>
              <a:t>до операции 70 [</a:t>
            </a:r>
            <a:r>
              <a:rPr lang="en-US" dirty="0"/>
              <a:t>50; 80]</a:t>
            </a:r>
            <a:r>
              <a:rPr lang="ru-RU" dirty="0"/>
              <a:t> </a:t>
            </a:r>
            <a:endParaRPr lang="en-US" dirty="0"/>
          </a:p>
          <a:p>
            <a:pPr marL="0" indent="0" algn="ctr">
              <a:buNone/>
            </a:pPr>
            <a:r>
              <a:rPr lang="ru-RU" dirty="0"/>
              <a:t>после операции</a:t>
            </a:r>
            <a:r>
              <a:rPr lang="en-US" dirty="0"/>
              <a:t> 80 [50; 80]</a:t>
            </a:r>
            <a:endParaRPr lang="ru-RU" dirty="0"/>
          </a:p>
          <a:p>
            <a:r>
              <a:rPr lang="ru-RU" dirty="0"/>
              <a:t>ВАШ </a:t>
            </a:r>
          </a:p>
          <a:p>
            <a:pPr marL="0" indent="0" algn="ctr">
              <a:buNone/>
            </a:pPr>
            <a:r>
              <a:rPr lang="ru-RU" dirty="0"/>
              <a:t>до операции </a:t>
            </a:r>
            <a:r>
              <a:rPr lang="en-US" dirty="0"/>
              <a:t>7[6; 8] </a:t>
            </a:r>
            <a:r>
              <a:rPr lang="ru-RU" dirty="0"/>
              <a:t>после операции</a:t>
            </a:r>
            <a:r>
              <a:rPr lang="en-US" dirty="0"/>
              <a:t> 4[3; 5]</a:t>
            </a:r>
            <a:endParaRPr lang="ru-RU" dirty="0"/>
          </a:p>
          <a:p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E3BC6C-703A-775A-969A-B87449257E39}"/>
              </a:ext>
            </a:extLst>
          </p:cNvPr>
          <p:cNvSpPr txBox="1"/>
          <p:nvPr/>
        </p:nvSpPr>
        <p:spPr>
          <a:xfrm>
            <a:off x="481360" y="5487341"/>
            <a:ext cx="11229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 тесте </a:t>
            </a:r>
            <a:r>
              <a:rPr lang="ru-RU" dirty="0" err="1"/>
              <a:t>Уилкоксона</a:t>
            </a:r>
            <a:r>
              <a:rPr lang="ru-RU" dirty="0"/>
              <a:t> получено достоверное отличие между массивами данных  до- и послеоперационных показателей шкалы </a:t>
            </a:r>
            <a:r>
              <a:rPr lang="en-US" dirty="0" err="1"/>
              <a:t>Karnofsky</a:t>
            </a:r>
            <a:r>
              <a:rPr lang="en-US" dirty="0"/>
              <a:t> </a:t>
            </a:r>
            <a:r>
              <a:rPr lang="ru-RU" dirty="0"/>
              <a:t>и ВАШ в группе ДСВ+ДВ</a:t>
            </a:r>
          </a:p>
        </p:txBody>
      </p:sp>
    </p:spTree>
    <p:extLst>
      <p:ext uri="{BB962C8B-B14F-4D97-AF65-F5344CB8AC3E}">
        <p14:creationId xmlns:p14="http://schemas.microsoft.com/office/powerpoint/2010/main" val="410003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004715-473F-94BD-39E0-91F3F3D8B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Результаты хирургического лечения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39A427-A534-531C-6FC8-92F2A24397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228" y="2235510"/>
            <a:ext cx="6166624" cy="3897660"/>
          </a:xfrm>
        </p:spPr>
        <p:txBody>
          <a:bodyPr>
            <a:normAutofit/>
          </a:bodyPr>
          <a:lstStyle/>
          <a:p>
            <a:r>
              <a:rPr lang="ru-RU" dirty="0"/>
              <a:t>ДСВ+</a:t>
            </a:r>
            <a:r>
              <a:rPr lang="en-US" dirty="0"/>
              <a:t>C</a:t>
            </a:r>
            <a:r>
              <a:rPr lang="ru-RU" dirty="0"/>
              <a:t>В </a:t>
            </a:r>
            <a:r>
              <a:rPr lang="ru-RU" dirty="0" err="1"/>
              <a:t>n</a:t>
            </a:r>
            <a:r>
              <a:rPr lang="en-US" dirty="0"/>
              <a:t> = </a:t>
            </a:r>
            <a:r>
              <a:rPr lang="ru-RU" dirty="0"/>
              <a:t>81</a:t>
            </a:r>
          </a:p>
          <a:p>
            <a:r>
              <a:rPr lang="ru-RU" dirty="0"/>
              <a:t>Послеоперационные осложнения – 12 (</a:t>
            </a:r>
            <a:r>
              <a:rPr lang="ru-RU" dirty="0">
                <a:solidFill>
                  <a:srgbClr val="FF0000"/>
                </a:solidFill>
              </a:rPr>
              <a:t>15%</a:t>
            </a:r>
            <a:r>
              <a:rPr lang="ru-RU" dirty="0"/>
              <a:t>)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ликворрея</a:t>
            </a:r>
            <a:r>
              <a:rPr lang="ru-RU" dirty="0"/>
              <a:t>  4 (5,5%)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симптомная</a:t>
            </a:r>
            <a:r>
              <a:rPr lang="ru-RU" dirty="0"/>
              <a:t> </a:t>
            </a:r>
            <a:r>
              <a:rPr lang="ru-RU" dirty="0" err="1"/>
              <a:t>мальпозиция</a:t>
            </a:r>
            <a:r>
              <a:rPr lang="ru-RU" dirty="0"/>
              <a:t> винта 2 (2%)</a:t>
            </a:r>
          </a:p>
          <a:p>
            <a:pPr marL="0" indent="0">
              <a:buNone/>
            </a:pPr>
            <a:r>
              <a:rPr lang="ru-RU" dirty="0"/>
              <a:t>- нагноение 1 (1</a:t>
            </a:r>
            <a:r>
              <a:rPr lang="ru-RU" dirty="0">
                <a:sym typeface="Wingdings" pitchFamily="2" charset="2"/>
              </a:rPr>
              <a:t>%)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нарастание неврологической симптоматики </a:t>
            </a:r>
          </a:p>
          <a:p>
            <a:pPr marL="0" indent="0" algn="ctr">
              <a:buNone/>
            </a:pPr>
            <a:r>
              <a:rPr lang="ru-RU" dirty="0"/>
              <a:t>4 (5,5</a:t>
            </a:r>
            <a:r>
              <a:rPr lang="ru-RU" dirty="0">
                <a:sym typeface="Wingdings" pitchFamily="2" charset="2"/>
              </a:rPr>
              <a:t>%)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гидроторакс 1 (1%)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FECF5C-0F81-88AC-A5BB-8DADA2FD4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2274760"/>
            <a:ext cx="5980771" cy="3897659"/>
          </a:xfrm>
        </p:spPr>
        <p:txBody>
          <a:bodyPr>
            <a:normAutofit/>
          </a:bodyPr>
          <a:lstStyle/>
          <a:p>
            <a:r>
              <a:rPr lang="en-US" dirty="0" err="1"/>
              <a:t>Д</a:t>
            </a:r>
            <a:r>
              <a:rPr lang="ru-RU" dirty="0"/>
              <a:t>В </a:t>
            </a:r>
            <a:r>
              <a:rPr lang="en-US" dirty="0"/>
              <a:t> n = </a:t>
            </a:r>
            <a:r>
              <a:rPr lang="ru-RU" dirty="0"/>
              <a:t>7</a:t>
            </a:r>
          </a:p>
          <a:p>
            <a:r>
              <a:rPr lang="ru-RU" dirty="0"/>
              <a:t>Послеоперационные осложнения – 2 (28%)</a:t>
            </a:r>
          </a:p>
          <a:p>
            <a:pPr marL="0" indent="0">
              <a:buNone/>
            </a:pPr>
            <a:r>
              <a:rPr lang="ru-RU" dirty="0"/>
              <a:t>- нарастание нестабильности 1 (</a:t>
            </a:r>
            <a:r>
              <a:rPr lang="ru-RU" sz="2800" b="1" dirty="0">
                <a:solidFill>
                  <a:srgbClr val="FF0000"/>
                </a:solidFill>
              </a:rPr>
              <a:t>14</a:t>
            </a:r>
            <a:r>
              <a:rPr lang="ru-RU" sz="2800" b="1" dirty="0">
                <a:solidFill>
                  <a:srgbClr val="FF0000"/>
                </a:solidFill>
                <a:sym typeface="Wingdings" pitchFamily="2" charset="2"/>
              </a:rPr>
              <a:t>%</a:t>
            </a:r>
            <a:r>
              <a:rPr lang="ru-RU" dirty="0">
                <a:sym typeface="Wingdings" pitchFamily="2" charset="2"/>
              </a:rPr>
              <a:t>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гидроторакс 1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E1C8A7-60E7-441A-70B0-CC2DC2B56EE3}"/>
              </a:ext>
            </a:extLst>
          </p:cNvPr>
          <p:cNvSpPr txBox="1"/>
          <p:nvPr/>
        </p:nvSpPr>
        <p:spPr>
          <a:xfrm>
            <a:off x="481360" y="5565338"/>
            <a:ext cx="11229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Важным отличием в группах больных явился факт нарастания нестабильности позвоночника в послеоперационном периоде у больного с </a:t>
            </a:r>
            <a:r>
              <a:rPr lang="ru-RU" dirty="0" err="1"/>
              <a:t>декомпрессивным</a:t>
            </a:r>
            <a:r>
              <a:rPr lang="ru-RU" dirty="0"/>
              <a:t> вмешательством</a:t>
            </a:r>
          </a:p>
        </p:txBody>
      </p:sp>
    </p:spTree>
    <p:extLst>
      <p:ext uri="{BB962C8B-B14F-4D97-AF65-F5344CB8AC3E}">
        <p14:creationId xmlns:p14="http://schemas.microsoft.com/office/powerpoint/2010/main" val="126258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5A41CF-65B2-FE1E-C925-131F62C35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/>
              <a:t>Результаты хирургического лечения в группе пациентов, которым были выполнена стабилизация позвоночного столба (</a:t>
            </a:r>
            <a:r>
              <a:rPr lang="ru-RU" sz="2800" dirty="0" err="1"/>
              <a:t>n</a:t>
            </a:r>
            <a:r>
              <a:rPr lang="en-US" sz="2800" dirty="0"/>
              <a:t>=81)</a:t>
            </a:r>
            <a:r>
              <a:rPr lang="ru-RU" sz="2800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E8FEE4-2C08-BF0C-AEE9-3A1CF7D2C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469684"/>
            <a:ext cx="9773240" cy="360772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Количество фиксированных сегментов 2 [2; 4</a:t>
            </a:r>
            <a:r>
              <a:rPr lang="en-US" dirty="0"/>
              <a:t>]</a:t>
            </a:r>
            <a:r>
              <a:rPr lang="ru-RU" dirty="0"/>
              <a:t>, минимальное количество -2, максимальное – 8</a:t>
            </a:r>
          </a:p>
          <a:p>
            <a:r>
              <a:rPr lang="ru-RU" dirty="0"/>
              <a:t>Между степенью нестабильности (</a:t>
            </a:r>
            <a:r>
              <a:rPr lang="en-US" dirty="0"/>
              <a:t>SINS) </a:t>
            </a:r>
            <a:r>
              <a:rPr lang="en-US" dirty="0" err="1"/>
              <a:t>и</a:t>
            </a:r>
            <a:r>
              <a:rPr lang="ru-RU" dirty="0"/>
              <a:t> количеством фиксированных сегментов корреляционная связь не выявлена (</a:t>
            </a:r>
            <a:r>
              <a:rPr lang="ru-RU" dirty="0" err="1"/>
              <a:t>r</a:t>
            </a:r>
            <a:r>
              <a:rPr lang="en-US" dirty="0"/>
              <a:t>=</a:t>
            </a:r>
            <a:r>
              <a:rPr lang="ru-RU" dirty="0"/>
              <a:t>0,</a:t>
            </a:r>
            <a:r>
              <a:rPr lang="en-US" dirty="0"/>
              <a:t>01</a:t>
            </a:r>
            <a:r>
              <a:rPr lang="ru-RU" dirty="0"/>
              <a:t>,</a:t>
            </a:r>
            <a:r>
              <a:rPr lang="en-US" dirty="0"/>
              <a:t> p&lt;00,5</a:t>
            </a:r>
            <a:r>
              <a:rPr lang="ru-RU" dirty="0"/>
              <a:t>) </a:t>
            </a:r>
          </a:p>
          <a:p>
            <a:r>
              <a:rPr lang="ru-RU" dirty="0"/>
              <a:t>Между уровнем поражения (подвижный/свободный/</a:t>
            </a:r>
            <a:r>
              <a:rPr lang="ru-RU" dirty="0" err="1"/>
              <a:t>полуригидный</a:t>
            </a:r>
            <a:r>
              <a:rPr lang="ru-RU" dirty="0"/>
              <a:t>) и  количеством фиксированных сегментов выявлена </a:t>
            </a:r>
            <a:r>
              <a:rPr lang="ru-RU" dirty="0" err="1"/>
              <a:t>умере</a:t>
            </a:r>
            <a:r>
              <a:rPr lang="en-US" dirty="0" err="1"/>
              <a:t>н</a:t>
            </a:r>
            <a:r>
              <a:rPr lang="ru-RU" dirty="0"/>
              <a:t>ная положительная связь (</a:t>
            </a:r>
            <a:r>
              <a:rPr lang="ru-RU" dirty="0" err="1"/>
              <a:t>r</a:t>
            </a:r>
            <a:r>
              <a:rPr lang="en-US" dirty="0"/>
              <a:t>=</a:t>
            </a:r>
            <a:r>
              <a:rPr lang="ru-RU" dirty="0"/>
              <a:t>0,33,</a:t>
            </a:r>
            <a:r>
              <a:rPr lang="en-US" dirty="0"/>
              <a:t> p&lt;00,5</a:t>
            </a:r>
            <a:r>
              <a:rPr lang="ru-RU" dirty="0"/>
              <a:t>) </a:t>
            </a:r>
          </a:p>
          <a:p>
            <a:r>
              <a:rPr lang="ru-RU" dirty="0"/>
              <a:t>Между остаточной высотой тела позвонка и количеством фиксированных сегментов выявлена слабая отрицательная связь (</a:t>
            </a:r>
            <a:r>
              <a:rPr lang="ru-RU" dirty="0" err="1"/>
              <a:t>r</a:t>
            </a:r>
            <a:r>
              <a:rPr lang="en-US" dirty="0"/>
              <a:t>=</a:t>
            </a:r>
            <a:r>
              <a:rPr lang="ru-RU" dirty="0"/>
              <a:t> - 0,26,</a:t>
            </a:r>
            <a:r>
              <a:rPr lang="en-US" dirty="0"/>
              <a:t> p&lt;00,5</a:t>
            </a:r>
            <a:r>
              <a:rPr lang="ru-RU" dirty="0"/>
              <a:t>) 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1900" dirty="0"/>
              <a:t>Таким образом, выбор количества фиксируемых сегментов определялся преимущественно уровнем поражения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314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D3993-AA81-FBB1-E0E1-C62DE30B6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BA75B9-7746-3101-4803-FFE9402C9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330801" cy="3416300"/>
          </a:xfrm>
        </p:spPr>
        <p:txBody>
          <a:bodyPr/>
          <a:lstStyle/>
          <a:p>
            <a:r>
              <a:rPr lang="ru-RU" dirty="0"/>
              <a:t>Применение стабилизации у пациентов с явлениями нарастающей нестабильности позвоночного столба на фоне опухолевого поражения (</a:t>
            </a:r>
            <a:r>
              <a:rPr lang="en-US" dirty="0"/>
              <a:t>SINS=7-12) </a:t>
            </a:r>
            <a:r>
              <a:rPr lang="ru-RU" dirty="0"/>
              <a:t>является вероятно более оправданной тактикой чем выполнение изолированной декомпрессии</a:t>
            </a:r>
          </a:p>
          <a:p>
            <a:r>
              <a:rPr lang="ru-RU" dirty="0"/>
              <a:t>Применение фиксации позвоночника у больных с нарастающей нарастающей </a:t>
            </a:r>
            <a:r>
              <a:rPr lang="ru-RU" dirty="0" err="1"/>
              <a:t>нестабильностьюпозвоночного</a:t>
            </a:r>
            <a:r>
              <a:rPr lang="ru-RU" dirty="0"/>
              <a:t> столба на фоне опухолевого поражения (</a:t>
            </a:r>
            <a:r>
              <a:rPr lang="en-US" dirty="0"/>
              <a:t>SINS=7-12) </a:t>
            </a:r>
            <a:r>
              <a:rPr lang="ru-RU" dirty="0"/>
              <a:t>достоверно способствует регрессу болевого синдрома и улучшению функционального состояния пациента</a:t>
            </a:r>
          </a:p>
          <a:p>
            <a:r>
              <a:rPr lang="ru-RU" dirty="0"/>
              <a:t>Выбор числа фиксируемых сегментов определяется клинической ситуацией</a:t>
            </a:r>
          </a:p>
        </p:txBody>
      </p:sp>
    </p:spTree>
    <p:extLst>
      <p:ext uri="{BB962C8B-B14F-4D97-AF65-F5344CB8AC3E}">
        <p14:creationId xmlns:p14="http://schemas.microsoft.com/office/powerpoint/2010/main" val="758619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C8FEBB-ABE8-2C95-F2EC-9801A0131ECE}"/>
              </a:ext>
            </a:extLst>
          </p:cNvPr>
          <p:cNvSpPr/>
          <p:nvPr/>
        </p:nvSpPr>
        <p:spPr>
          <a:xfrm>
            <a:off x="2008185" y="2967335"/>
            <a:ext cx="8175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Спасибо за внимание!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2422304-91C7-B183-1CA4-9D928A5EFCB6}"/>
              </a:ext>
            </a:extLst>
          </p:cNvPr>
          <p:cNvSpPr/>
          <p:nvPr/>
        </p:nvSpPr>
        <p:spPr>
          <a:xfrm>
            <a:off x="2008182" y="2967335"/>
            <a:ext cx="8175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4"/>
                </a:solidFill>
                <a:effectLst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39071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2BCBC8-CC62-1AD5-C9E9-9A73633A1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Опухолевая нестабильность позвоночного столба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5C2179-5EA6-09FB-51B7-6D70AF9AC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9628274" cy="3908812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Наиболее частым симптомом при опухолях позвоночника является боль, возникающая у 84% больных, что нередко обусловлена патологической подвижностью пораженного двигательного сегмента. </a:t>
            </a:r>
          </a:p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Шкала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SINS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была предложена для прогнозирования нестабильности при опухолевом поражении позвоночника в 2010г.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Spine Oncology Study Group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SOSG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[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Fisher et al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., 2010] и включает 6 факторов: локализацию опухоли в позвоночнике, тип новообразования, наличие деформации позвоночника, наличие коллапса тела позвонка, вовлеченность задних элементов. По результатам анализа клинического случая больной получает по шкале от 0 до 18 баллов. Участники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SOSG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определили критерии использования шкалы: от 0 до 6 баллов –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позвоночн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ый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столб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стабилен, от 7 до 12 баллов – нарастающая нестабильность, с 13 до 18 баллов – явная нестабильность.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12599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2BCBC8-CC62-1AD5-C9E9-9A73633A1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Опухолевая нестабильность позвоночного столба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5C2179-5EA6-09FB-51B7-6D70AF9AC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499"/>
            <a:ext cx="9171074" cy="3418159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Группа пациентов, имеющих 7-12 баллов по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SINS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является самой сложной для выбора тактики лечения, поскольку различные комбинации индивидуальных факторов могут давать такие значения по указанной шкале [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Versteeg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оавт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., 2021], при этом это самая частая клиническая ситуация [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Pennigton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соавт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., 2019].</a:t>
            </a:r>
          </a:p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Единого мнения о том необходимо ли выполнять стабилизацию позвоночника данной группе больных и по каким показаниям нет.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09562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9BC13-5634-8458-3C2E-A202727B2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Цель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71BFF4-D692-0448-5FD2-7045F884F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10230440" cy="3416300"/>
          </a:xfrm>
        </p:spPr>
        <p:txBody>
          <a:bodyPr/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особенностей пациентов с метастатическим поражением позвоночного столба и показателем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SINS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пределах 7-12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баллов в группах с применением и без применения стабилизации позвоночного столба и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результатов хирургического лечения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369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9BC13-5634-8458-3C2E-A202727B2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Материалы и методы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71BFF4-D692-0448-5FD2-7045F884F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исследование включены пациенты с метастатическим поражением позвоночного столба, оперированные в период с 01.01.2014 по 31.12.2022. </a:t>
            </a:r>
          </a:p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Критериями включения в исследование было наличие от 7 до 12 баллов по шкале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SINS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оценки неврологического статуса и состояния пациентов использовали шкалы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Frankel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Karnofsky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день поступления и выписки пациента из стационара. </a:t>
            </a:r>
          </a:p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Интенсивность болевого синдрома оценивали по шкале ВАШ.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95582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9BC13-5634-8458-3C2E-A202727B2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Материалы и методы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71BFF4-D692-0448-5FD2-7045F884F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Всем пациентам выполнено паллиативное хирургическое лечение, представленное одним из трех типов вмешательств: </a:t>
            </a:r>
          </a:p>
          <a:p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декомпрессивно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-стабилизирующим вмешательством (ДСВ), </a:t>
            </a:r>
          </a:p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стабилизирующим вмешательством (СВ)  </a:t>
            </a:r>
          </a:p>
          <a:p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декомпрессивным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вмешательством (ДВ).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ВЫБОР ТИПА ОПЕРАЦИИ ВСЕГДА ОСТАВАЛСЯ ЗА ХИРУРГОМ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Исследование носило ретроспективный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нерандомизированный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характер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404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D33858-C9C2-A353-76F0-F13337F8B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365" y="301084"/>
            <a:ext cx="4428406" cy="253132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0D2359-C2C8-426D-5D31-12C96AAFE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822" y="301084"/>
            <a:ext cx="5132615" cy="25313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234100-22A3-EEC7-860B-6ED61D1A6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2" r="24571" b="32301"/>
          <a:stretch>
            <a:fillRect/>
          </a:stretch>
        </p:blipFill>
        <p:spPr bwMode="auto">
          <a:xfrm>
            <a:off x="3413976" y="3802566"/>
            <a:ext cx="2201641" cy="2252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0ACAEA-41F6-3767-5A38-2DD436B1E1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3" t="42360" r="36981" b="36707"/>
          <a:stretch>
            <a:fillRect/>
          </a:stretch>
        </p:blipFill>
        <p:spPr bwMode="auto">
          <a:xfrm>
            <a:off x="5615617" y="3802565"/>
            <a:ext cx="1833398" cy="225355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C18AED-8C92-9C93-59C7-F703838B5A18}"/>
              </a:ext>
            </a:extLst>
          </p:cNvPr>
          <p:cNvSpPr txBox="1"/>
          <p:nvPr/>
        </p:nvSpPr>
        <p:spPr>
          <a:xfrm>
            <a:off x="970156" y="2988527"/>
            <a:ext cx="4517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декомпрессивно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-стабилизирующее вмешательство (ДСВ)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BD8325-12E2-694F-B5FF-204A7127FA79}"/>
              </a:ext>
            </a:extLst>
          </p:cNvPr>
          <p:cNvSpPr txBox="1"/>
          <p:nvPr/>
        </p:nvSpPr>
        <p:spPr>
          <a:xfrm>
            <a:off x="6563321" y="2988526"/>
            <a:ext cx="4517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стабилизирующее вмешательство (СВ)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459203-7822-5CEC-42FC-CE16805DA86C}"/>
              </a:ext>
            </a:extLst>
          </p:cNvPr>
          <p:cNvSpPr txBox="1"/>
          <p:nvPr/>
        </p:nvSpPr>
        <p:spPr>
          <a:xfrm>
            <a:off x="3228963" y="6131491"/>
            <a:ext cx="4517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декомпрессивное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вмешательство (ДВ)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158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6A5C5-5556-28B8-E48C-C848655A2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1514FC-C18E-6B2D-5F33-0874B9A37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369325"/>
            <a:ext cx="9951660" cy="1154462"/>
          </a:xfrm>
        </p:spPr>
        <p:txBody>
          <a:bodyPr>
            <a:norm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период с 01.01.2014 по 31.12.2022 оперирован 141 пациент с метастатическим поражением позвоночника, из которых в исследование вошло 88 (62%) человек с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INS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пределах 7-12 баллов.</a:t>
            </a:r>
            <a:endParaRPr lang="ru-RU" sz="2000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A36B8695-4833-3458-19FD-CCB850AA1B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533534"/>
              </p:ext>
            </p:extLst>
          </p:nvPr>
        </p:nvGraphicFramePr>
        <p:xfrm>
          <a:off x="1753673" y="3429000"/>
          <a:ext cx="9147690" cy="3049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4195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004715-473F-94BD-39E0-91F3F3D8B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Результаты анализа групп пациентов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39A427-A534-531C-6FC8-92F2A24397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6470" y="2268963"/>
            <a:ext cx="4825158" cy="3416301"/>
          </a:xfrm>
        </p:spPr>
        <p:txBody>
          <a:bodyPr>
            <a:normAutofit/>
          </a:bodyPr>
          <a:lstStyle/>
          <a:p>
            <a:r>
              <a:rPr lang="ru-RU" dirty="0"/>
              <a:t>ДСВ+</a:t>
            </a:r>
            <a:r>
              <a:rPr lang="en-US" dirty="0"/>
              <a:t>C</a:t>
            </a:r>
            <a:r>
              <a:rPr lang="ru-RU" dirty="0"/>
              <a:t>В </a:t>
            </a:r>
            <a:r>
              <a:rPr lang="ru-RU" dirty="0" err="1"/>
              <a:t>n</a:t>
            </a:r>
            <a:r>
              <a:rPr lang="en-US" dirty="0"/>
              <a:t> = </a:t>
            </a:r>
            <a:r>
              <a:rPr lang="ru-RU" dirty="0"/>
              <a:t>81</a:t>
            </a:r>
          </a:p>
          <a:p>
            <a:r>
              <a:rPr lang="ru-RU" dirty="0"/>
              <a:t>Возраст </a:t>
            </a:r>
            <a:r>
              <a:rPr lang="en-US" dirty="0"/>
              <a:t>58</a:t>
            </a:r>
            <a:r>
              <a:rPr lang="ru-RU" dirty="0"/>
              <a:t>[</a:t>
            </a:r>
            <a:r>
              <a:rPr lang="en-US" dirty="0"/>
              <a:t>52; 64]</a:t>
            </a:r>
          </a:p>
          <a:p>
            <a:r>
              <a:rPr lang="ru-RU" dirty="0"/>
              <a:t>М 37 (46%) / Ж  44 (54%)</a:t>
            </a:r>
          </a:p>
          <a:p>
            <a:r>
              <a:rPr lang="en-US" dirty="0"/>
              <a:t>Frankel </a:t>
            </a:r>
            <a:r>
              <a:rPr lang="en-US" dirty="0">
                <a:solidFill>
                  <a:srgbClr val="FF0000"/>
                </a:solidFill>
              </a:rPr>
              <a:t>A-8(10%</a:t>
            </a:r>
            <a:r>
              <a:rPr lang="en-US" dirty="0"/>
              <a:t>) C-14(17%) D-16(20%) E-43(53%)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FECF5C-0F81-88AC-A5BB-8DADA2FD4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8726" y="2268963"/>
            <a:ext cx="4825159" cy="3416300"/>
          </a:xfrm>
        </p:spPr>
        <p:txBody>
          <a:bodyPr>
            <a:normAutofit/>
          </a:bodyPr>
          <a:lstStyle/>
          <a:p>
            <a:r>
              <a:rPr lang="en-US" dirty="0" err="1"/>
              <a:t>Д</a:t>
            </a:r>
            <a:r>
              <a:rPr lang="ru-RU" dirty="0"/>
              <a:t>В </a:t>
            </a:r>
            <a:r>
              <a:rPr lang="en-US" dirty="0"/>
              <a:t> n</a:t>
            </a:r>
            <a:r>
              <a:rPr lang="ru-RU" dirty="0"/>
              <a:t> = 7</a:t>
            </a:r>
          </a:p>
          <a:p>
            <a:r>
              <a:rPr lang="ru-RU" dirty="0"/>
              <a:t>Возраст 64[56</a:t>
            </a:r>
            <a:r>
              <a:rPr lang="en-US" dirty="0"/>
              <a:t>; 6</a:t>
            </a:r>
            <a:r>
              <a:rPr lang="ru-RU" dirty="0"/>
              <a:t>7</a:t>
            </a:r>
            <a:r>
              <a:rPr lang="en-US" dirty="0"/>
              <a:t>]</a:t>
            </a:r>
          </a:p>
          <a:p>
            <a:r>
              <a:rPr lang="ru-RU" dirty="0"/>
              <a:t>М  4(57%) / Ж 3 (42%)</a:t>
            </a:r>
            <a:endParaRPr lang="en-US" dirty="0"/>
          </a:p>
          <a:p>
            <a:r>
              <a:rPr lang="en-US" dirty="0"/>
              <a:t>Frankel </a:t>
            </a:r>
            <a:r>
              <a:rPr lang="en-US" dirty="0">
                <a:solidFill>
                  <a:srgbClr val="FF0000"/>
                </a:solidFill>
              </a:rPr>
              <a:t>A -2(2</a:t>
            </a:r>
            <a:r>
              <a:rPr lang="ru-RU" dirty="0">
                <a:solidFill>
                  <a:srgbClr val="FF0000"/>
                </a:solidFill>
              </a:rPr>
              <a:t>8</a:t>
            </a:r>
            <a:r>
              <a:rPr lang="en-US" dirty="0">
                <a:solidFill>
                  <a:srgbClr val="FF0000"/>
                </a:solidFill>
              </a:rPr>
              <a:t>%) </a:t>
            </a:r>
            <a:r>
              <a:rPr lang="en-US" dirty="0"/>
              <a:t>C-1(14%)  D-0  E-4(5</a:t>
            </a:r>
            <a:r>
              <a:rPr lang="ru-RU" dirty="0"/>
              <a:t>8</a:t>
            </a:r>
            <a:r>
              <a:rPr lang="en-US" dirty="0"/>
              <a:t>%)</a:t>
            </a:r>
            <a:endParaRPr lang="ru-RU" dirty="0"/>
          </a:p>
          <a:p>
            <a:endParaRPr lang="en-US" dirty="0"/>
          </a:p>
          <a:p>
            <a:endParaRPr lang="ru-RU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B6BC783B-AE62-BCFE-A22D-86804B63AA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8578054"/>
              </p:ext>
            </p:extLst>
          </p:nvPr>
        </p:nvGraphicFramePr>
        <p:xfrm>
          <a:off x="356839" y="3958682"/>
          <a:ext cx="5999356" cy="2787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A56D532B-C653-0C8B-14D8-1B74BE47C8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1069949"/>
              </p:ext>
            </p:extLst>
          </p:nvPr>
        </p:nvGraphicFramePr>
        <p:xfrm>
          <a:off x="5981628" y="3958682"/>
          <a:ext cx="5999356" cy="2787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27118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{0AD8196A-8362-424A-AABE-4709C71F0532}tf10001076</Template>
  <TotalTime>6611</TotalTime>
  <Words>1147</Words>
  <Application>Microsoft Macintosh PowerPoint</Application>
  <PresentationFormat>Широкоэкранный</PresentationFormat>
  <Paragraphs>110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 3</vt:lpstr>
      <vt:lpstr>Совет директоров</vt:lpstr>
      <vt:lpstr>Опыт применения хирургической стабилизации у пациентов с метастатическим поражением позвоночника</vt:lpstr>
      <vt:lpstr>Опухолевая нестабильность позвоночного столба</vt:lpstr>
      <vt:lpstr>Опухолевая нестабильность позвоночного столба</vt:lpstr>
      <vt:lpstr>Цель исследования</vt:lpstr>
      <vt:lpstr>Материалы и методы</vt:lpstr>
      <vt:lpstr>Материалы и методы</vt:lpstr>
      <vt:lpstr>Презентация PowerPoint</vt:lpstr>
      <vt:lpstr>Результаты</vt:lpstr>
      <vt:lpstr>Результаты анализа групп пациентов</vt:lpstr>
      <vt:lpstr>Результаты анализа групп пациентов</vt:lpstr>
      <vt:lpstr>Результаты хирургического лечения</vt:lpstr>
      <vt:lpstr>Результаты хирургического лечения</vt:lpstr>
      <vt:lpstr>Результаты хирургического лечения в группе пациентов, которым были выполнена стабилизация позвоночного столба (n=81) </vt:lpstr>
      <vt:lpstr>ВЫВОДЫ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Evgenievich Dmitry</dc:creator>
  <cp:lastModifiedBy>Evgenievich Dmitry</cp:lastModifiedBy>
  <cp:revision>17</cp:revision>
  <dcterms:created xsi:type="dcterms:W3CDTF">2023-10-03T13:04:04Z</dcterms:created>
  <dcterms:modified xsi:type="dcterms:W3CDTF">2023-10-31T08:36:41Z</dcterms:modified>
</cp:coreProperties>
</file>