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0" r:id="rId2"/>
    <p:sldId id="257" r:id="rId3"/>
    <p:sldId id="262" r:id="rId4"/>
    <p:sldId id="291" r:id="rId5"/>
    <p:sldId id="293" r:id="rId6"/>
    <p:sldId id="263" r:id="rId7"/>
    <p:sldId id="294" r:id="rId8"/>
    <p:sldId id="295" r:id="rId9"/>
    <p:sldId id="296" r:id="rId10"/>
    <p:sldId id="297" r:id="rId11"/>
    <p:sldId id="303" r:id="rId12"/>
    <p:sldId id="302" r:id="rId13"/>
    <p:sldId id="298" r:id="rId14"/>
    <p:sldId id="299" r:id="rId15"/>
    <p:sldId id="301" r:id="rId16"/>
    <p:sldId id="300" r:id="rId17"/>
    <p:sldId id="325" r:id="rId18"/>
    <p:sldId id="304" r:id="rId19"/>
    <p:sldId id="310" r:id="rId20"/>
    <p:sldId id="306" r:id="rId21"/>
    <p:sldId id="307" r:id="rId22"/>
    <p:sldId id="308" r:id="rId23"/>
    <p:sldId id="305" r:id="rId24"/>
    <p:sldId id="309" r:id="rId25"/>
    <p:sldId id="317" r:id="rId26"/>
    <p:sldId id="324" r:id="rId27"/>
    <p:sldId id="318" r:id="rId28"/>
    <p:sldId id="320" r:id="rId29"/>
    <p:sldId id="319" r:id="rId30"/>
    <p:sldId id="321" r:id="rId31"/>
    <p:sldId id="322" r:id="rId32"/>
    <p:sldId id="323" r:id="rId33"/>
    <p:sldId id="313" r:id="rId34"/>
    <p:sldId id="314" r:id="rId35"/>
    <p:sldId id="316" r:id="rId36"/>
    <p:sldId id="311" r:id="rId37"/>
    <p:sldId id="312" r:id="rId38"/>
    <p:sldId id="315" r:id="rId39"/>
    <p:sldId id="26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0AC"/>
    <a:srgbClr val="E9E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9E64-2625-4A65-8374-7C0EC60D2E60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4CE4D-F967-4333-8476-A0A8B4FF36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0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kabu.ru/story/priklyucheniya_chayki_rodom_iz_ameriki_vyivodit_ptentsov_v_rossii_zimuet_v_zapadnoy_evrope_9592578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808" y="4989624"/>
            <a:ext cx="82003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Фауна птиц стран Северной Евразии: десять лет спустя. (Некоторые итоги деятельности Фаунистической комиссии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Мензбировского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орнитологического общества).</a:t>
            </a:r>
          </a:p>
          <a:p>
            <a:pPr algn="ctr"/>
            <a:endParaRPr lang="ru-RU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Е.А. Коблик, В.Ю. Архипов, И.И. Уколов, Я.А. Редькин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BC5F63-6180-3077-CD3F-EA0A45737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7938"/>
            <a:ext cx="6905263" cy="4608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F0B5A9-2D90-42A0-C8A9-779605FD7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1052736"/>
            <a:ext cx="1562053" cy="2184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55EA2-A222-E9FF-4D2D-2C49AD003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7618" y="1396807"/>
            <a:ext cx="1600439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вклад </a:t>
            </a:r>
            <a:r>
              <a:rPr lang="ru-RU" sz="2800" dirty="0" err="1"/>
              <a:t>Зоомузея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279142" y="4204027"/>
            <a:ext cx="4396957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Коблик Е.А., Архипов В.Ю., Редькин Я.А. 2010. Новые данные по распространению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большеклювой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камышевки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Acrocephalus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orinus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Oberholser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1905. – Русский орнитологический журнал, 19 (596): 1619–1633.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09630-A83A-2B51-55CB-BC677AA1A50A}"/>
              </a:ext>
            </a:extLst>
          </p:cNvPr>
          <p:cNvSpPr txBox="1"/>
          <p:nvPr/>
        </p:nvSpPr>
        <p:spPr>
          <a:xfrm>
            <a:off x="251520" y="5502807"/>
            <a:ext cx="5050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Koblik</a:t>
            </a:r>
            <a:r>
              <a:rPr lang="en-US" sz="1200" dirty="0"/>
              <a:t> EA, </a:t>
            </a:r>
            <a:r>
              <a:rPr lang="en-US" sz="1200" dirty="0" err="1"/>
              <a:t>Red'kin</a:t>
            </a:r>
            <a:r>
              <a:rPr lang="en-US" sz="1200" dirty="0"/>
              <a:t> YA, Meer MS, </a:t>
            </a:r>
            <a:r>
              <a:rPr lang="en-US" sz="1200" dirty="0" err="1"/>
              <a:t>Derelle</a:t>
            </a:r>
            <a:r>
              <a:rPr lang="en-US" sz="1200" dirty="0"/>
              <a:t> R, </a:t>
            </a:r>
            <a:r>
              <a:rPr lang="en-US" sz="1200" dirty="0" err="1"/>
              <a:t>Golenkina</a:t>
            </a:r>
            <a:r>
              <a:rPr lang="en-US" sz="1200" dirty="0"/>
              <a:t> SA, </a:t>
            </a:r>
            <a:r>
              <a:rPr lang="en-US" sz="1200" dirty="0" err="1"/>
              <a:t>Kondrashov</a:t>
            </a:r>
            <a:r>
              <a:rPr lang="en-US" sz="1200" dirty="0"/>
              <a:t> FA, Arkhipov VY. 2011. </a:t>
            </a:r>
            <a:r>
              <a:rPr lang="en-US" sz="1200" i="1" dirty="0" err="1"/>
              <a:t>Acrocephalus</a:t>
            </a:r>
            <a:r>
              <a:rPr lang="en-US" sz="1200" i="1" dirty="0"/>
              <a:t> </a:t>
            </a:r>
            <a:r>
              <a:rPr lang="en-US" sz="1200" i="1" dirty="0" err="1"/>
              <a:t>orinus</a:t>
            </a:r>
            <a:r>
              <a:rPr lang="en-US" sz="1200" dirty="0"/>
              <a:t>: A Case of Mistaken Identity. — </a:t>
            </a:r>
            <a:r>
              <a:rPr lang="en-US" sz="1200" dirty="0" err="1"/>
              <a:t>PLoS</a:t>
            </a:r>
            <a:r>
              <a:rPr lang="en-US" sz="1200" dirty="0"/>
              <a:t> One, 6(4): e17716. </a:t>
            </a: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2124BB-81C6-C8E6-32E4-BCA5337E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5"/>
            <a:ext cx="3528392" cy="19631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A77FE0-5D1F-72AE-A533-383602E56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23" y="3900772"/>
            <a:ext cx="3697835" cy="24652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896209-6B66-E62F-AF0E-1F07D0974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4755"/>
            <a:ext cx="4396958" cy="29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AF70F-25DD-4127-54CA-3957558A77ED}"/>
              </a:ext>
            </a:extLst>
          </p:cNvPr>
          <p:cNvSpPr txBox="1"/>
          <p:nvPr/>
        </p:nvSpPr>
        <p:spPr>
          <a:xfrm>
            <a:off x="171487" y="4045770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10.10.2021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D1DD-5B7D-5898-545D-4EE6032BFFC7}"/>
              </a:ext>
            </a:extLst>
          </p:cNvPr>
          <p:cNvSpPr txBox="1"/>
          <p:nvPr/>
        </p:nvSpPr>
        <p:spPr>
          <a:xfrm>
            <a:off x="4568444" y="11663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Томкович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П. С.,  Низовцев Д. С., Иванов А. П.  Локтионов Е.Ю.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Сыроечковский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Е. Е. 2021. Первая документированная регистрация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ходулочникового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песочника в России // Орнитология. – – Т. 45. – С. 70-73.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13" name="Изображение 4" descr="Снимок экрана 2024-02-12 121948">
            <a:extLst>
              <a:ext uri="{FF2B5EF4-FFF2-40B4-BE49-F238E27FC236}">
                <a16:creationId xmlns:a16="http://schemas.microsoft.com/office/drawing/2014/main" id="{81E71E36-D3C1-B194-4E02-ADC379E42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64"/>
          <a:stretch>
            <a:fillRect/>
          </a:stretch>
        </p:blipFill>
        <p:spPr>
          <a:xfrm>
            <a:off x="4225286" y="947629"/>
            <a:ext cx="4918714" cy="3305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77280F-A19A-DE25-7908-1B15C016EC98}"/>
              </a:ext>
            </a:extLst>
          </p:cNvPr>
          <p:cNvSpPr txBox="1"/>
          <p:nvPr/>
        </p:nvSpPr>
        <p:spPr>
          <a:xfrm>
            <a:off x="6671969" y="2628676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31.05.2021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9B9FE-C521-046E-DD3B-5C45F66E483F}"/>
              </a:ext>
            </a:extLst>
          </p:cNvPr>
          <p:cNvSpPr txBox="1"/>
          <p:nvPr/>
        </p:nvSpPr>
        <p:spPr>
          <a:xfrm>
            <a:off x="167930" y="486916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Stubbings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E., Ivanov, A., </a:t>
            </a:r>
            <a:r>
              <a:rPr lang="en-US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Khudyakova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E., and Dorofeev, D. (2020). To Russia with love – first record surfbird 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Calidris virgata 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in Eurasia.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Wader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Study, 127(1): 65 – 67</a:t>
            </a:r>
          </a:p>
        </p:txBody>
      </p:sp>
      <p:pic>
        <p:nvPicPr>
          <p:cNvPr id="20" name="Изображение 5" descr="Снимок экрана 2024-02-12 122458">
            <a:extLst>
              <a:ext uri="{FF2B5EF4-FFF2-40B4-BE49-F238E27FC236}">
                <a16:creationId xmlns:a16="http://schemas.microsoft.com/office/drawing/2014/main" id="{3CE77ED4-6A05-2686-F349-951CCC0F5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91" r="17598"/>
          <a:stretch>
            <a:fillRect/>
          </a:stretch>
        </p:blipFill>
        <p:spPr>
          <a:xfrm>
            <a:off x="167930" y="734848"/>
            <a:ext cx="4161991" cy="3774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375EA-8E73-88CF-5D2C-477A45EECC46}"/>
              </a:ext>
            </a:extLst>
          </p:cNvPr>
          <p:cNvSpPr txBox="1"/>
          <p:nvPr/>
        </p:nvSpPr>
        <p:spPr>
          <a:xfrm>
            <a:off x="167064" y="44998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Бурунный кулик (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Calidris</a:t>
            </a:r>
            <a:r>
              <a:rPr lang="ru-RU" sz="18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virgata</a:t>
            </a:r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13.07.2019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764E6-8DFF-A3A6-E3A2-B05BDCBEF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21" y="4418205"/>
            <a:ext cx="4161992" cy="2323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8A791-63CB-4E8D-A5B6-DA57172D273F}"/>
              </a:ext>
            </a:extLst>
          </p:cNvPr>
          <p:cNvSpPr txBox="1"/>
          <p:nvPr/>
        </p:nvSpPr>
        <p:spPr>
          <a:xfrm>
            <a:off x="683568" y="6120560"/>
            <a:ext cx="4572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Эстония, рядом с Таллинном</a:t>
            </a:r>
            <a:r>
              <a:rPr lang="ru-RU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23.9.2023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9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71487" y="618577"/>
            <a:ext cx="4184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Артюхин Ю.Б. 2022. Первая документированная регистрация канадского поползня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Sitta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canadensis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и вторая находка соснового чижа 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Spinus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pinus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в России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журн. 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31 (2174): 1359-1362.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Изображение 2" descr="photos_photoresize">
            <a:extLst>
              <a:ext uri="{FF2B5EF4-FFF2-40B4-BE49-F238E27FC236}">
                <a16:creationId xmlns:a16="http://schemas.microsoft.com/office/drawing/2014/main" id="{AB9BBE94-5038-848F-DAC3-D85E4881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9" y="1477383"/>
            <a:ext cx="3858371" cy="2568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AF70F-25DD-4127-54CA-3957558A77ED}"/>
              </a:ext>
            </a:extLst>
          </p:cNvPr>
          <p:cNvSpPr txBox="1"/>
          <p:nvPr/>
        </p:nvSpPr>
        <p:spPr>
          <a:xfrm>
            <a:off x="171487" y="4045770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10.10.2021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D1DD-5B7D-5898-545D-4EE6032BFFC7}"/>
              </a:ext>
            </a:extLst>
          </p:cNvPr>
          <p:cNvSpPr txBox="1"/>
          <p:nvPr/>
        </p:nvSpPr>
        <p:spPr>
          <a:xfrm>
            <a:off x="4404812" y="4122157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Ноа Т.2018. Первая встреча кольчатого нырка в России. Казарка: бюллетень Рабочей группы по гусеобразным Северной Евразии. № 20. С. 130-132.</a:t>
            </a:r>
          </a:p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Яковлев, А. А. 2021. Вторая находка кольчатого нырка в России // Орнитология. Т. 45. – С. 74</a:t>
            </a:r>
          </a:p>
        </p:txBody>
      </p:sp>
      <p:pic>
        <p:nvPicPr>
          <p:cNvPr id="21" name="Изображение 7" descr="Снимок экрана 2024-02-12 123704">
            <a:extLst>
              <a:ext uri="{FF2B5EF4-FFF2-40B4-BE49-F238E27FC236}">
                <a16:creationId xmlns:a16="http://schemas.microsoft.com/office/drawing/2014/main" id="{8365C5FB-A6E5-E0E2-239C-0CA2629C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591" y="116632"/>
            <a:ext cx="4667367" cy="4053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CDBBF8-C984-EA94-59D2-BAED90A06118}"/>
              </a:ext>
            </a:extLst>
          </p:cNvPr>
          <p:cNvSpPr txBox="1"/>
          <p:nvPr/>
        </p:nvSpPr>
        <p:spPr>
          <a:xfrm>
            <a:off x="3923928" y="5079569"/>
            <a:ext cx="4572000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Сыроечковский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Е. Е., Морозов, В. В.,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Томкович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П. С., Голубь, Е. В., Кондратьев, А. В., Кузьмич, А. А., Лаппо, Е. Г., Локтионов, Е. Ю., Якушев, Н. Н.,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Цоклер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К. 2019. Новые виды птиц на юге Чукотки. Орнитология, 43: 45–73.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4BC900-B51F-7A45-1C7B-D657D4E9A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2" y="4514576"/>
            <a:ext cx="2935712" cy="21547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2A1EF9-4CBF-61CC-E7BB-5C49F7664086}"/>
              </a:ext>
            </a:extLst>
          </p:cNvPr>
          <p:cNvSpPr txBox="1"/>
          <p:nvPr/>
        </p:nvSpPr>
        <p:spPr>
          <a:xfrm>
            <a:off x="3131840" y="5928643"/>
            <a:ext cx="4572000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Курякова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О.П., Рождественский О.Ю. 2015. Первые регистрации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ржавчатого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трупиала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Euphagus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carolinus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странствующего дрозда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Turdus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migratorius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Камчатке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24 (1097): 235-237.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E1F1FE9-1426-2CA4-DF24-13F83BA98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969" y="4260651"/>
            <a:ext cx="1838697" cy="2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75043" y="762791"/>
            <a:ext cx="4396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Коробов Д.В., Глущенко Ю.Н. 2014. Первая встреча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белошейного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тайфунника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Pterodroma cervicalis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в территориальных водах России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23 (1074): 3715-3716.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09630-A83A-2B51-55CB-BC677AA1A50A}"/>
              </a:ext>
            </a:extLst>
          </p:cNvPr>
          <p:cNvSpPr txBox="1"/>
          <p:nvPr/>
        </p:nvSpPr>
        <p:spPr>
          <a:xfrm>
            <a:off x="175044" y="4847340"/>
            <a:ext cx="4888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Артюхин, Ю. Б. 2022 Американская чайка 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Larus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smithsonianus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Coues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1862 — новый вид фауны птиц России. </a:t>
            </a:r>
            <a:r>
              <a:rPr lang="en-US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Амурский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зоологический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журнал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т. XIV, No 2, с. 335–344. 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Изображение 13" descr="fronpic1">
            <a:extLst>
              <a:ext uri="{FF2B5EF4-FFF2-40B4-BE49-F238E27FC236}">
                <a16:creationId xmlns:a16="http://schemas.microsoft.com/office/drawing/2014/main" id="{BA365CAE-0228-C40E-A946-D22EE05F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91" y="54729"/>
            <a:ext cx="4498666" cy="3374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75962-E013-24A9-0B44-FDA97CDAE20E}"/>
              </a:ext>
            </a:extLst>
          </p:cNvPr>
          <p:cNvSpPr txBox="1"/>
          <p:nvPr/>
        </p:nvSpPr>
        <p:spPr>
          <a:xfrm>
            <a:off x="7758254" y="3416551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18.10.2014</a:t>
            </a:r>
            <a:endParaRPr lang="ru-RU" dirty="0"/>
          </a:p>
        </p:txBody>
      </p:sp>
      <p:pic>
        <p:nvPicPr>
          <p:cNvPr id="7" name="Изображение 12" descr="photos_photoresize (2)">
            <a:extLst>
              <a:ext uri="{FF2B5EF4-FFF2-40B4-BE49-F238E27FC236}">
                <a16:creationId xmlns:a16="http://schemas.microsoft.com/office/drawing/2014/main" id="{044E6258-26B8-6393-F4EE-A97CA90A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7" y="1525540"/>
            <a:ext cx="4443730" cy="2875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8088C-7258-F945-12D3-0F3C793105A7}"/>
              </a:ext>
            </a:extLst>
          </p:cNvPr>
          <p:cNvSpPr txBox="1"/>
          <p:nvPr/>
        </p:nvSpPr>
        <p:spPr>
          <a:xfrm>
            <a:off x="3561569" y="4358042"/>
            <a:ext cx="127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25.01.2015</a:t>
            </a:r>
            <a:endParaRPr lang="ru-RU" dirty="0"/>
          </a:p>
        </p:txBody>
      </p:sp>
      <p:pic>
        <p:nvPicPr>
          <p:cNvPr id="10" name="Изображение 11" descr="Снимок экрана 2024-02-12 131015">
            <a:extLst>
              <a:ext uri="{FF2B5EF4-FFF2-40B4-BE49-F238E27FC236}">
                <a16:creationId xmlns:a16="http://schemas.microsoft.com/office/drawing/2014/main" id="{095BD430-4FC4-6CE4-5A21-F04E8A62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559" y="3755324"/>
            <a:ext cx="4080441" cy="3035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68A6F2-9155-71A3-181C-A6B67624DEBB}"/>
              </a:ext>
            </a:extLst>
          </p:cNvPr>
          <p:cNvSpPr txBox="1"/>
          <p:nvPr/>
        </p:nvSpPr>
        <p:spPr>
          <a:xfrm>
            <a:off x="755576" y="56136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Глущенко Ю.Н., Коробов Д.В. 2015. Питта-нимфа 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Pitta nympha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– представитель нового для фауны России семейства птиц 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24 (1154): 2084-2086.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1429B-C232-9AA3-91C6-813C2B746FD4}"/>
              </a:ext>
            </a:extLst>
          </p:cNvPr>
          <p:cNvSpPr txBox="1"/>
          <p:nvPr/>
        </p:nvSpPr>
        <p:spPr>
          <a:xfrm>
            <a:off x="3905672" y="6290859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20.05.2015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32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71665" y="633855"/>
            <a:ext cx="4396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Шохрин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В.П. 2021. Чёрный волчок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Ixobrychus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flavicollis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– новый вид авифауны России // 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Рус.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</a:t>
            </a:r>
            <a:r>
              <a:rPr lang="en-US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30 (2119): 4540-4542.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09630-A83A-2B51-55CB-BC677AA1A50A}"/>
              </a:ext>
            </a:extLst>
          </p:cNvPr>
          <p:cNvSpPr txBox="1"/>
          <p:nvPr/>
        </p:nvSpPr>
        <p:spPr>
          <a:xfrm>
            <a:off x="4536150" y="556573"/>
            <a:ext cx="4540973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Васик О.Н., Белавин С.Ю. 2022. О встрече японского вяхиря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Columba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janthina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Владивостоке в мае 2020 года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журн.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(2218): 3595-3597.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75962-E013-24A9-0B44-FDA97CDAE20E}"/>
              </a:ext>
            </a:extLst>
          </p:cNvPr>
          <p:cNvSpPr txBox="1"/>
          <p:nvPr/>
        </p:nvSpPr>
        <p:spPr>
          <a:xfrm>
            <a:off x="7758254" y="3416551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18.10.2014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8088C-7258-F945-12D3-0F3C793105A7}"/>
              </a:ext>
            </a:extLst>
          </p:cNvPr>
          <p:cNvSpPr txBox="1"/>
          <p:nvPr/>
        </p:nvSpPr>
        <p:spPr>
          <a:xfrm>
            <a:off x="3846098" y="4331294"/>
            <a:ext cx="127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07.09.2021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8A6F2-9155-71A3-181C-A6B67624DEBB}"/>
              </a:ext>
            </a:extLst>
          </p:cNvPr>
          <p:cNvSpPr txBox="1"/>
          <p:nvPr/>
        </p:nvSpPr>
        <p:spPr>
          <a:xfrm>
            <a:off x="201738" y="4974516"/>
            <a:ext cx="4851251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Ластухин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А.А. 2015. Вероятный залёт большой ястребиной кукушки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Hierococcyx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sparverioides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Южное Приморье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Т. 24. Экспресс-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1224. С. 419–4423.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1429B-C232-9AA3-91C6-813C2B746FD4}"/>
              </a:ext>
            </a:extLst>
          </p:cNvPr>
          <p:cNvSpPr txBox="1"/>
          <p:nvPr/>
        </p:nvSpPr>
        <p:spPr>
          <a:xfrm>
            <a:off x="157479" y="5605237"/>
            <a:ext cx="504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Ластухин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А.А. 2017. Вероятный залёт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кукушкового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воробьиного сыча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Glaucidium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cuculoides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Южное Приморье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26 (1424): 1282-1284.</a:t>
            </a:r>
            <a:endParaRPr lang="ru-RU" sz="1200" dirty="0"/>
          </a:p>
        </p:txBody>
      </p:sp>
      <p:pic>
        <p:nvPicPr>
          <p:cNvPr id="3" name="Изображение 3" descr="photos_photoresize (1)">
            <a:extLst>
              <a:ext uri="{FF2B5EF4-FFF2-40B4-BE49-F238E27FC236}">
                <a16:creationId xmlns:a16="http://schemas.microsoft.com/office/drawing/2014/main" id="{17E959B0-CB5C-196C-E200-8FD23296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" y="1198232"/>
            <a:ext cx="5262880" cy="3108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C648A5-7836-7A40-4851-EDDF38CF5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71" y="1326561"/>
            <a:ext cx="3925086" cy="2996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DC46CF-9FC9-1448-07B5-1F913B3D6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92" y="4126025"/>
            <a:ext cx="3816424" cy="2543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02D9E-9942-2D01-5CE6-39A0BADAB239}"/>
              </a:ext>
            </a:extLst>
          </p:cNvPr>
          <p:cNvSpPr txBox="1"/>
          <p:nvPr/>
        </p:nvSpPr>
        <p:spPr>
          <a:xfrm>
            <a:off x="4536150" y="3475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Нечаев В.А., Егоров А.Б. 2012.Новые находки японского вяхиря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+mj-lt"/>
              </a:rPr>
              <a:t>Columba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+mj-lt"/>
              </a:rPr>
              <a:t>janthina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в Южном Приморье. – Русский орнитологический журнал, 21 (796): 2273–2276.</a:t>
            </a:r>
            <a:r>
              <a:rPr lang="ru-RU" sz="1200" dirty="0">
                <a:latin typeface="+mj-lt"/>
              </a:rPr>
              <a:t> </a:t>
            </a:r>
            <a:br>
              <a:rPr lang="ru-RU" sz="1200" dirty="0">
                <a:latin typeface="+mj-lt"/>
              </a:rPr>
            </a:br>
            <a:endParaRPr lang="ru-RU" sz="12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8164C-329F-7BEB-7A67-7A50572EB126}"/>
              </a:ext>
            </a:extLst>
          </p:cNvPr>
          <p:cNvSpPr txBox="1"/>
          <p:nvPr/>
        </p:nvSpPr>
        <p:spPr>
          <a:xfrm>
            <a:off x="195439" y="4255912"/>
            <a:ext cx="3816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Нечаев В.А.,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+mj-lt"/>
              </a:rPr>
              <a:t>Пронкевич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 В.В., Власов В.Н. 2010. Удивительная находка: хохлатый змееяд в Приамурье, Россия. – Пернатые хищники и их охрана, 18. Новосибирск. С. 182– 184.</a:t>
            </a:r>
            <a:r>
              <a:rPr lang="ru-RU" sz="1200" dirty="0">
                <a:latin typeface="+mj-lt"/>
              </a:rPr>
              <a:t> </a:t>
            </a:r>
            <a:br>
              <a:rPr lang="ru-RU" sz="1200" dirty="0">
                <a:latin typeface="+mj-lt"/>
              </a:rPr>
            </a:br>
            <a:endParaRPr lang="ru-RU" sz="12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3D632-A658-2A65-F4F4-BE96BFDD16D3}"/>
              </a:ext>
            </a:extLst>
          </p:cNvPr>
          <p:cNvSpPr txBox="1"/>
          <p:nvPr/>
        </p:nvSpPr>
        <p:spPr>
          <a:xfrm>
            <a:off x="171665" y="6133533"/>
            <a:ext cx="4572000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Николаева Е.А., Носков Д.С., Волошина И.В. 2017. Первая встреча восточной рифовой цапли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Egretta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sacra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Приморском крае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26 (1504): 4082-4083.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6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AF089-0597-300F-0543-8BBEC7BC4000}"/>
              </a:ext>
            </a:extLst>
          </p:cNvPr>
          <p:cNvSpPr txBox="1"/>
          <p:nvPr/>
        </p:nvSpPr>
        <p:spPr>
          <a:xfrm>
            <a:off x="158081" y="71186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Гамова Т.В.,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+mj-lt"/>
              </a:rPr>
              <a:t>Сурмач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 С.Г.,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+mj-lt"/>
              </a:rPr>
              <a:t>Бурковский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 О.А. 2011. Первое свидетельство гнездования китайского волчка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+mj-lt"/>
              </a:rPr>
              <a:t>Ixobrychus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+mj-lt"/>
              </a:rPr>
              <a:t>sinensis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на Юге Дальнего Востока. Русский орнитологический журнал, 20 (676): 1487–1496.</a:t>
            </a:r>
            <a:r>
              <a:rPr lang="ru-RU" sz="1200" dirty="0">
                <a:latin typeface="+mj-lt"/>
              </a:rPr>
              <a:t> </a:t>
            </a:r>
            <a:br>
              <a:rPr lang="ru-RU" sz="1200" dirty="0">
                <a:latin typeface="+mj-lt"/>
              </a:rPr>
            </a:br>
            <a:endParaRPr lang="ru-RU" sz="1200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937B83-DB74-5868-3BFD-0CDF406F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73" y="99550"/>
            <a:ext cx="4434017" cy="24876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569A2E-F6D0-4298-F929-83F1306C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827" y="1915331"/>
            <a:ext cx="3126698" cy="15219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8981F4-8374-FDFA-E5A8-95D943C79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86" y="3445333"/>
            <a:ext cx="3861291" cy="1111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57452D-C0D3-662B-CACA-F354D56F9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770284"/>
            <a:ext cx="3861292" cy="7517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8EE07B-27FC-36D7-C955-B90E0227E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581" y="3622659"/>
            <a:ext cx="2479074" cy="20904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A13881-9CD5-445C-4F4D-9A0F4C0F8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102" y="4865386"/>
            <a:ext cx="4104357" cy="18930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107632-2C52-3F88-6920-4B0E60935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5" y="1421814"/>
            <a:ext cx="3107728" cy="23307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4E8031D-83AE-D9CF-AC69-CDE524661D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0" y="2437477"/>
            <a:ext cx="2474159" cy="18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5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71487" y="618577"/>
            <a:ext cx="4396957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Глущенко Ю.Н., Сотников В.Н.,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Акулинкин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С.Ф., Погиба М.В., Коробов Д.В., Бачурин Г.Н. 2016. Первая регистрация гнездования шелковистого скворца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Sturnus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sericeus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России как вероятное начало его массовой экспансии на юге Дальнего Востока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(1326): 3057-3064.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75962-E013-24A9-0B44-FDA97CDAE20E}"/>
              </a:ext>
            </a:extLst>
          </p:cNvPr>
          <p:cNvSpPr txBox="1"/>
          <p:nvPr/>
        </p:nvSpPr>
        <p:spPr>
          <a:xfrm>
            <a:off x="7758254" y="3416551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18.10.2014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BFB89-4B42-FCA2-9B8E-24D87884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056" y="97465"/>
            <a:ext cx="4171854" cy="41854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804828-1068-CD5C-5D3B-0F67A0AB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25" y="3248109"/>
            <a:ext cx="2224057" cy="16658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08B40A-B48A-0297-0E92-3FF44753C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03" y="1784694"/>
            <a:ext cx="3978324" cy="1292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CF9EDC-F1B7-70E9-D864-44E020848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84" y="3101459"/>
            <a:ext cx="2759888" cy="27368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1C2326-DCAD-890D-BE42-254560AEC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981" y="4712817"/>
            <a:ext cx="4396957" cy="21033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61422B-BE05-5FC2-14A8-EA6B10A55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97" y="5556708"/>
            <a:ext cx="4171854" cy="11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447E0D-4B95-8354-0B36-15E748A2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85" y="711860"/>
            <a:ext cx="4184489" cy="3288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1B4997-8010-B703-3C2C-F76368D38AA6}"/>
              </a:ext>
            </a:extLst>
          </p:cNvPr>
          <p:cNvSpPr txBox="1"/>
          <p:nvPr/>
        </p:nvSpPr>
        <p:spPr>
          <a:xfrm>
            <a:off x="174655" y="399996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Шабурова Н.И. 2013. Первая встреча сизой горихвостки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Rhyacornis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fuliginosus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России. Русский орнитологический журнал, Том 22, Экспресс-выпуск 936: 3032-3034</a:t>
            </a:r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F8921-551F-3190-1C24-DB80BA90E745}"/>
              </a:ext>
            </a:extLst>
          </p:cNvPr>
          <p:cNvSpPr txBox="1"/>
          <p:nvPr/>
        </p:nvSpPr>
        <p:spPr>
          <a:xfrm>
            <a:off x="4461678" y="678202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04.10.2013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B087B-6081-9BAB-3853-4C69D798471C}"/>
              </a:ext>
            </a:extLst>
          </p:cNvPr>
          <p:cNvSpPr txBox="1"/>
          <p:nvPr/>
        </p:nvSpPr>
        <p:spPr>
          <a:xfrm>
            <a:off x="174655" y="4725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Анисимова В.И., Анисимов Ю.А., Бастардо М.,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Хайм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В., Встреча белокрылого погоныша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Coturnicops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exquisitus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дельте р. Селенга // Байкальский зоологический журнал. - 2019. — № 2 (25). — С.110.</a:t>
            </a:r>
            <a:endParaRPr lang="ru-RU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76133-1D6B-396A-C7EA-00F7E1A52497}"/>
              </a:ext>
            </a:extLst>
          </p:cNvPr>
          <p:cNvSpPr txBox="1"/>
          <p:nvPr/>
        </p:nvSpPr>
        <p:spPr>
          <a:xfrm>
            <a:off x="174655" y="5521861"/>
            <a:ext cx="457200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Архипов В.Ю., Горошко О.А. 2019. Первая регистрация белогрудого погоныша в Сибири // Фауна Урала и Сибири, 1: 121 - 123.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C4E8E-A891-7A88-7D9C-E3DAAA520311}"/>
              </a:ext>
            </a:extLst>
          </p:cNvPr>
          <p:cNvSpPr txBox="1"/>
          <p:nvPr/>
        </p:nvSpPr>
        <p:spPr>
          <a:xfrm>
            <a:off x="4572000" y="1044163"/>
            <a:ext cx="4572000" cy="3013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Горошко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О.А. 2014.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Первое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гнездование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кольчатой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горлицы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Streptopelia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decaocto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Frivaldszky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1838) в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Байкальском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регионе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//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Байкал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зоол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журн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(15): 103-104.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Горошко О.А. 2016. Первый залёт желтогорлой овсянки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Emberiza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elegans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Забайкальский край (Восточное Забайкалье)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25 (1329): 3163 [2014].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Горошко. О. А. 2018. Появление египетских цапель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Bubulcus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ibis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Забайкальском крае. Вестник Бурятского государственного университета Биология, География No 4: 83 - 86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Дугинцов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В.А. Новые находки кольчатой горлицы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Streptopelia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ecaocto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Frivaldzsky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1838) в верхнем Приамурье // ДВ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Журнал 2012. №3, С. 73–76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ACC731-52D9-4339-9D64-506AA8977A74}"/>
              </a:ext>
            </a:extLst>
          </p:cNvPr>
          <p:cNvSpPr txBox="1"/>
          <p:nvPr/>
        </p:nvSpPr>
        <p:spPr>
          <a:xfrm>
            <a:off x="174655" y="6002480"/>
            <a:ext cx="4577136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Малков Е.Э. 2016. Встреча малой горлицы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Streptopelia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senegalensis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юге Восточного Забайкалья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25 (1326): 3076-3077.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E98078-9958-DE0E-6936-EA30BBEE26E1}"/>
              </a:ext>
            </a:extLst>
          </p:cNvPr>
          <p:cNvSpPr txBox="1"/>
          <p:nvPr/>
        </p:nvSpPr>
        <p:spPr>
          <a:xfrm>
            <a:off x="4566864" y="3999964"/>
            <a:ext cx="4577136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Морозов В.В. 2017. Вероятное гнездование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бурокрылой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ржанки в тундре европейской части России // Орнитология, т. 41. – С. 2015-2016.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06C1EE-9420-3082-A7F7-F043C435051A}"/>
              </a:ext>
            </a:extLst>
          </p:cNvPr>
          <p:cNvSpPr txBox="1"/>
          <p:nvPr/>
        </p:nvSpPr>
        <p:spPr>
          <a:xfrm>
            <a:off x="4565442" y="4677920"/>
            <a:ext cx="4473372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Потапов В.С., Слепцов С.М. 2021. Залёт серого чибиса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Microsarcops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cinereus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Верхоянье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30 (2020): 19-21.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D3868B-15A0-CC70-2341-F5258F2EE474}"/>
              </a:ext>
            </a:extLst>
          </p:cNvPr>
          <p:cNvSpPr txBox="1"/>
          <p:nvPr/>
        </p:nvSpPr>
        <p:spPr>
          <a:xfrm>
            <a:off x="4461678" y="5205763"/>
            <a:ext cx="4577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Heim, W.,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Trense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D., Heim, A., Kamp, J., M, S. S., Wink, M., and Wulf, T. 2019. Discovery of a new breeding population of the vulnerable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swinhoe’s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rail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coturnicops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exquisitus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confirmed by genetic analysis. Bird Conservation International 29, 3: 454–462. </a:t>
            </a:r>
            <a:endParaRPr lang="ru-RU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6706FD-7125-3B9D-8C5A-5BCAF9484C67}"/>
              </a:ext>
            </a:extLst>
          </p:cNvPr>
          <p:cNvSpPr txBox="1"/>
          <p:nvPr/>
        </p:nvSpPr>
        <p:spPr>
          <a:xfrm>
            <a:off x="4565442" y="6026486"/>
            <a:ext cx="4577136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Эбель А.Л. 2020. Новые виды авифауны Алтайского края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29 (2017): 6141-6150.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26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4F6923-F332-59A7-9C5D-15482E192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71" y="4010932"/>
            <a:ext cx="2839133" cy="28058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99D1DB-0C62-B305-DD56-F86E457F9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9336"/>
            <a:ext cx="4184489" cy="2840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686039" y="679547"/>
            <a:ext cx="4184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Лукьянчук О.А., Литвинова Е.М. 2017. Первая встреча пустынного снегиря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Bucanetes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githagineus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на территории России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журн. 26 (1478): 3144-3147.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AF70F-25DD-4127-54CA-3957558A77ED}"/>
              </a:ext>
            </a:extLst>
          </p:cNvPr>
          <p:cNvSpPr txBox="1"/>
          <p:nvPr/>
        </p:nvSpPr>
        <p:spPr>
          <a:xfrm>
            <a:off x="3103335" y="1418843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09.06.2016</a:t>
            </a:r>
            <a:endParaRPr lang="ru-RU" dirty="0"/>
          </a:p>
        </p:txBody>
      </p:sp>
      <p:pic>
        <p:nvPicPr>
          <p:cNvPr id="2" name="Изображение 10" descr="35568863004_b1dfc39e27_o">
            <a:extLst>
              <a:ext uri="{FF2B5EF4-FFF2-40B4-BE49-F238E27FC236}">
                <a16:creationId xmlns:a16="http://schemas.microsoft.com/office/drawing/2014/main" id="{511709DB-1F2E-B8E7-0ACB-D6EB2D7D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062" y="-14428"/>
            <a:ext cx="3453503" cy="3034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BF92D-22A2-C76C-C8F0-DBEE8D59FA9B}"/>
              </a:ext>
            </a:extLst>
          </p:cNvPr>
          <p:cNvSpPr txBox="1"/>
          <p:nvPr/>
        </p:nvSpPr>
        <p:spPr>
          <a:xfrm>
            <a:off x="75820" y="4219747"/>
            <a:ext cx="20058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Сокол Элеоноры 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(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Falco</a:t>
            </a:r>
            <a:r>
              <a:rPr lang="ru-RU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eleonorae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 , Дагестан,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Сарыкумский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бархан. Автор наблюдения: Питер Хамфри</a:t>
            </a:r>
          </a:p>
          <a:p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Web-ссылка:https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://www.facebook.com/photo.php?fbid=1208202135880268&amp;set=a.383004221733401.94225.100000714787827&amp;type=3&amp;theater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2A1D3-879D-D928-7733-F1665F8D2ABA}"/>
              </a:ext>
            </a:extLst>
          </p:cNvPr>
          <p:cNvSpPr txBox="1"/>
          <p:nvPr/>
        </p:nvSpPr>
        <p:spPr>
          <a:xfrm>
            <a:off x="5728880" y="1829502"/>
            <a:ext cx="127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29.05.2017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A34F-F79D-AF02-5490-8F407D51D7FD}"/>
              </a:ext>
            </a:extLst>
          </p:cNvPr>
          <p:cNvSpPr txBox="1"/>
          <p:nvPr/>
        </p:nvSpPr>
        <p:spPr>
          <a:xfrm>
            <a:off x="1865439" y="620769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Иванов Д.П. 2021. Залёт бледного стрижа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Apus pallidus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на северо-запад Татарстана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30 (2131): 5112-5114.</a:t>
            </a:r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F161BE-C1DA-EC03-7587-309681F76328}"/>
              </a:ext>
            </a:extLst>
          </p:cNvPr>
          <p:cNvSpPr txBox="1"/>
          <p:nvPr/>
        </p:nvSpPr>
        <p:spPr>
          <a:xfrm>
            <a:off x="6636827" y="4126996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23.05.2021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0D8C0-69AA-E9E6-3426-F901834F0D7B}"/>
              </a:ext>
            </a:extLst>
          </p:cNvPr>
          <p:cNvSpPr txBox="1"/>
          <p:nvPr/>
        </p:nvSpPr>
        <p:spPr>
          <a:xfrm>
            <a:off x="2589155" y="5322650"/>
            <a:ext cx="3665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effectLst/>
                <a:latin typeface="Arial" panose="020B0604020202020204" pitchFamily="34" charset="0"/>
              </a:rPr>
              <a:t>13.05.2016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. </a:t>
            </a:r>
            <a:r>
              <a:rPr lang="ru-RU" sz="1200" b="0" i="0" dirty="0" err="1">
                <a:effectLst/>
                <a:latin typeface="Arial" panose="020B0604020202020204" pitchFamily="34" charset="0"/>
              </a:rPr>
              <a:t>Хаджаман</a:t>
            </a:r>
            <a:r>
              <a:rPr lang="ru-RU" sz="1200" b="0" i="0" dirty="0">
                <a:effectLst/>
                <a:latin typeface="Arial" panose="020B0604020202020204" pitchFamily="34" charset="0"/>
              </a:rPr>
              <a:t> Исмаилов, Гаджибек </a:t>
            </a:r>
            <a:r>
              <a:rPr lang="ru-RU" sz="1200" b="0" i="0" dirty="0" err="1">
                <a:effectLst/>
                <a:latin typeface="Arial" panose="020B0604020202020204" pitchFamily="34" charset="0"/>
              </a:rPr>
              <a:t>Джамирзоев</a:t>
            </a:r>
            <a:r>
              <a:rPr lang="ru-RU" sz="1200" b="0" i="0" dirty="0">
                <a:effectLst/>
                <a:latin typeface="Arial" panose="020B0604020202020204" pitchFamily="34" charset="0"/>
              </a:rPr>
              <a:t>. Капская горлица (</a:t>
            </a:r>
            <a:r>
              <a:rPr lang="en-US" sz="1200" b="0" i="1" dirty="0" err="1">
                <a:effectLst/>
                <a:latin typeface="Arial" panose="020B0604020202020204" pitchFamily="34" charset="0"/>
              </a:rPr>
              <a:t>Oena</a:t>
            </a:r>
            <a:r>
              <a:rPr lang="en-US" sz="1200" b="0" i="1" dirty="0">
                <a:effectLst/>
                <a:latin typeface="Arial" panose="020B0604020202020204" pitchFamily="34" charset="0"/>
              </a:rPr>
              <a:t> capensis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)</a:t>
            </a:r>
            <a:r>
              <a:rPr lang="ru-RU" sz="1200" b="0" i="0" dirty="0">
                <a:effectLst/>
                <a:latin typeface="Arial" panose="020B0604020202020204" pitchFamily="34" charset="0"/>
              </a:rPr>
              <a:t>. Дагестан, возле аэропорта Махачкалы</a:t>
            </a:r>
            <a:endParaRPr lang="ru-RU" sz="12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0E9E48B-98D3-38AC-95C1-8D6D9E5E2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41" y="3036665"/>
            <a:ext cx="3022022" cy="22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36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691680" y="696789"/>
            <a:ext cx="2664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Наумов А.М. 2018. Первая документированная встреча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одуэновой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чайки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Larus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audouinii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в России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27 (1645): 3559-3562.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A34F-F79D-AF02-5490-8F407D51D7FD}"/>
              </a:ext>
            </a:extLst>
          </p:cNvPr>
          <p:cNvSpPr txBox="1"/>
          <p:nvPr/>
        </p:nvSpPr>
        <p:spPr>
          <a:xfrm>
            <a:off x="2555776" y="1631454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16.04.2018</a:t>
            </a:r>
          </a:p>
        </p:txBody>
      </p:sp>
      <p:pic>
        <p:nvPicPr>
          <p:cNvPr id="3" name="Изображение 6" descr="30500727698_4289515edb_z">
            <a:extLst>
              <a:ext uri="{FF2B5EF4-FFF2-40B4-BE49-F238E27FC236}">
                <a16:creationId xmlns:a16="http://schemas.microsoft.com/office/drawing/2014/main" id="{0BA8BFF1-C942-10F8-B5BE-B8E314578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481" y="52301"/>
            <a:ext cx="4982758" cy="3237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1CDE71-561F-4B8B-45D6-E178DFC6A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5105"/>
            <a:ext cx="4424949" cy="33187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D87266-163C-AD53-92AC-1A2F4BAA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5" y="3661393"/>
            <a:ext cx="5067791" cy="29609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805590-0630-E612-B4F9-978723EE72AA}"/>
              </a:ext>
            </a:extLst>
          </p:cNvPr>
          <p:cNvSpPr txBox="1"/>
          <p:nvPr/>
        </p:nvSpPr>
        <p:spPr>
          <a:xfrm>
            <a:off x="309322" y="2436439"/>
            <a:ext cx="37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Тильба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П.А.,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Филипов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В.Л. 2016. Гнездование средиземноморской чайки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michahellis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 Черноморском побережье Кавказа. Русский орнитологический журнал, Том 25, Экспресс-выпуск 1244: 376-379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7581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853" y="260648"/>
            <a:ext cx="522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"…я стал с большим удовольствием наблюдать за повадками птиц и … в простоте моей я был поражен тем, почему каждый джентльмен не становится орнитологом" </a:t>
            </a: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268" y="275450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itchFamily="34" charset="0"/>
              </a:rPr>
              <a:t>Чарлз Дарвин </a:t>
            </a:r>
            <a:endParaRPr lang="en-US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2D3C37-8F00-F4E7-7F47-3BDA14AA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98" y="469094"/>
            <a:ext cx="5398896" cy="34320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79978-0A79-85EF-83E7-5AEE85AA7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" y="1994468"/>
            <a:ext cx="3130851" cy="4720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17104E-627D-5FE3-AA2A-44E3DFF2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50" y="3919462"/>
            <a:ext cx="5086350" cy="2133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09E335-2DDB-D727-E891-0785396FD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951" y="6071337"/>
            <a:ext cx="4810125" cy="190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5BBC88-5C88-1FC2-0EF3-73A56C5A7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424" y="6304533"/>
            <a:ext cx="4829175" cy="1714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234A8B-8B24-9BA9-5A9C-3C2F33172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712" y="6514586"/>
            <a:ext cx="4800600" cy="2000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678998-8A0E-6B77-5977-76497D647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9" y="122160"/>
            <a:ext cx="1962157" cy="29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4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A34F-F79D-AF02-5490-8F407D51D7FD}"/>
              </a:ext>
            </a:extLst>
          </p:cNvPr>
          <p:cNvSpPr txBox="1"/>
          <p:nvPr/>
        </p:nvSpPr>
        <p:spPr>
          <a:xfrm>
            <a:off x="1835696" y="2348378"/>
            <a:ext cx="352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16.04.2018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0D8ECF-D3B0-4E92-D08A-13E5DB3A7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7455"/>
            <a:ext cx="3574530" cy="2383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903FFC-B506-8975-9048-671CE05FC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0" y="711860"/>
            <a:ext cx="4350060" cy="24215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7E18A0-590D-6B4D-F335-9B029D5B4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6" y="1654843"/>
            <a:ext cx="2496788" cy="1800200"/>
          </a:xfrm>
          <a:prstGeom prst="rect">
            <a:avLst/>
          </a:prstGeom>
        </p:spPr>
      </p:pic>
      <p:pic>
        <p:nvPicPr>
          <p:cNvPr id="13" name="Изображение 9" descr="1666891312186526">
            <a:extLst>
              <a:ext uri="{FF2B5EF4-FFF2-40B4-BE49-F238E27FC236}">
                <a16:creationId xmlns:a16="http://schemas.microsoft.com/office/drawing/2014/main" id="{6CA9C9ED-F36F-77F9-4E6D-6945826B3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0" y="4192376"/>
            <a:ext cx="5256530" cy="2533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EF8AEF-CC24-0331-2C1F-B21D896FC07F}"/>
              </a:ext>
            </a:extLst>
          </p:cNvPr>
          <p:cNvSpPr txBox="1"/>
          <p:nvPr/>
        </p:nvSpPr>
        <p:spPr>
          <a:xfrm>
            <a:off x="597653" y="614614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https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://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pikabu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.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ru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/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story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/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priklyucheniya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chayki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rodom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iz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ameriki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vyivodit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ptentsov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v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rossii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zimuet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v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zapadnoy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</a:t>
            </a:r>
            <a:r>
              <a:rPr lang="en-US" sz="12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evrope</a:t>
            </a:r>
            <a:r>
              <a:rPr lang="ru-RU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_9592578</a:t>
            </a:r>
            <a:endParaRPr lang="ru-RU" sz="12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013491-CA88-8AE0-FFA3-193554E91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76" y="3269997"/>
            <a:ext cx="3800974" cy="3429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C4D614-D520-622A-B50E-CCA177A0844D}"/>
              </a:ext>
            </a:extLst>
          </p:cNvPr>
          <p:cNvSpPr txBox="1"/>
          <p:nvPr/>
        </p:nvSpPr>
        <p:spPr>
          <a:xfrm>
            <a:off x="110970" y="344938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Первая публикация -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Hellquist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., 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Semenov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2016.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First record of Ring-billed Gull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Larus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delawarensis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for Russia. Birding Asia</a:t>
            </a:r>
            <a:r>
              <a:rPr lang="ru-RU" sz="1200" spc="-1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116-117. (Хатанга, верность определения вызвала сомнения)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7C96AF-ECFA-BD9E-48E0-793A3877499F}"/>
              </a:ext>
            </a:extLst>
          </p:cNvPr>
          <p:cNvSpPr txBox="1"/>
          <p:nvPr/>
        </p:nvSpPr>
        <p:spPr>
          <a:xfrm>
            <a:off x="4505313" y="255494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Ясько А.О. 2017. Орнитологические наблюдения в городе Актау // Рус.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журн. 26 (1399): 382-394. (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Lanius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senator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delawarensis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первые в Казахстане)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A2612C-0AD1-DCB5-C514-9EDCBAC96034}"/>
              </a:ext>
            </a:extLst>
          </p:cNvPr>
          <p:cNvSpPr txBox="1"/>
          <p:nvPr/>
        </p:nvSpPr>
        <p:spPr>
          <a:xfrm>
            <a:off x="4008022" y="3823044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04.06.2022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7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A34F-F79D-AF02-5490-8F407D51D7FD}"/>
              </a:ext>
            </a:extLst>
          </p:cNvPr>
          <p:cNvSpPr txBox="1"/>
          <p:nvPr/>
        </p:nvSpPr>
        <p:spPr>
          <a:xfrm>
            <a:off x="1835696" y="2348378"/>
            <a:ext cx="352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16.04.2018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1FEC9C-EA0A-CFB9-611D-CEFD8AF31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5839837" cy="5904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F02C9-1D88-E2DD-B430-34E7190BBDB2}"/>
              </a:ext>
            </a:extLst>
          </p:cNvPr>
          <p:cNvSpPr txBox="1"/>
          <p:nvPr/>
        </p:nvSpPr>
        <p:spPr>
          <a:xfrm>
            <a:off x="4788024" y="6552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Я</a:t>
            </a: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стребиный (</a:t>
            </a:r>
            <a:r>
              <a:rPr lang="en-US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Hieraaetus</a:t>
            </a:r>
            <a:r>
              <a:rPr lang="en-US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fasciatus</a:t>
            </a:r>
            <a:r>
              <a:rPr lang="en-US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– весна-лето 2022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F75D4A-79FD-E96C-8DE9-5136D08D0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90" y="2327039"/>
            <a:ext cx="3303227" cy="35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9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A34F-F79D-AF02-5490-8F407D51D7FD}"/>
              </a:ext>
            </a:extLst>
          </p:cNvPr>
          <p:cNvSpPr txBox="1"/>
          <p:nvPr/>
        </p:nvSpPr>
        <p:spPr>
          <a:xfrm>
            <a:off x="1835696" y="2348378"/>
            <a:ext cx="352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16.04.2018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B91FBC-6ECB-36B2-023A-C3F5F9E87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11860"/>
            <a:ext cx="7021942" cy="5353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9D425B-8E4A-964A-043D-64371E40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0" y="3393726"/>
            <a:ext cx="3038788" cy="22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 Россия</a:t>
            </a:r>
            <a:r>
              <a:rPr lang="en-US" sz="2800" dirty="0"/>
              <a:t> </a:t>
            </a:r>
            <a:r>
              <a:rPr lang="ru-RU" sz="2800" dirty="0"/>
              <a:t>и пр.</a:t>
            </a:r>
            <a:endParaRPr lang="en-US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895297-287C-531B-3F35-19B5806A0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6494"/>
            <a:ext cx="3449960" cy="2156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5E733B-FDD0-FB8F-CD0B-D470B7E87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50" y="1329226"/>
            <a:ext cx="2799699" cy="41995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4960EE-E4FE-6626-3AE0-12C675614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4006"/>
            <a:ext cx="2347520" cy="35212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D6323A-C687-7B13-F731-F122EA45A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30" y="2213452"/>
            <a:ext cx="2147429" cy="25514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A9E7FC-59F8-7242-E9E8-CDA72B2FA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64" y="3998579"/>
            <a:ext cx="2550938" cy="26707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CCB457-1EB9-3963-F7F6-2792E61A09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08786"/>
            <a:ext cx="3233936" cy="19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1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Казахстан и Средняя Азия</a:t>
            </a:r>
            <a:endParaRPr lang="en-US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DEFA5-D1AA-E7E1-DEBE-AF1C255E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46" y="711860"/>
            <a:ext cx="2847339" cy="324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9D7C4-BB72-0902-F65E-DC2D94373212}"/>
              </a:ext>
            </a:extLst>
          </p:cNvPr>
          <p:cNvSpPr txBox="1"/>
          <p:nvPr/>
        </p:nvSpPr>
        <p:spPr>
          <a:xfrm>
            <a:off x="5891370" y="5314900"/>
            <a:ext cx="32250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Пара малых фламинго (</a:t>
            </a:r>
            <a:r>
              <a:rPr lang="ru-RU" sz="12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Phoeniconaias</a:t>
            </a:r>
            <a:r>
              <a:rPr lang="ru-RU" sz="12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minor</a:t>
            </a:r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solidFill>
                  <a:srgbClr val="555555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встречена на </a:t>
            </a:r>
            <a:r>
              <a:rPr lang="ru-RU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оз.Тенгиз</a:t>
            </a:r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Кургальджинском заповеднике. Это первая встреча в Казахстане и вторая в бывшем СССР. В 2007 году малый фламинго был встречен в Одесской области Украины-тогда вроде было подтверждено, что это была именно дикая птица</a:t>
            </a:r>
            <a:endParaRPr lang="ru-RU" sz="1200" dirty="0"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BBEBD9-C0DD-C563-EC45-D6592715D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4" y="3960440"/>
            <a:ext cx="3113377" cy="2708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FA14B9-063C-C9AF-D405-A3280C5BF9B8}"/>
              </a:ext>
            </a:extLst>
          </p:cNvPr>
          <p:cNvSpPr txBox="1"/>
          <p:nvPr/>
        </p:nvSpPr>
        <p:spPr>
          <a:xfrm>
            <a:off x="267214" y="679812"/>
            <a:ext cx="5240889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 A.,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Tizar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R., Soldatov V. First record of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Rüppell’s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Warbler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Curruca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ruppeli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Uzbekistan and Central Asia // Sandgrouse 41 (2019), pp.209-210.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A465C3-7B32-20BF-15EF-2B889A6B4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69" y="1226827"/>
            <a:ext cx="4440955" cy="2647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BCF692-F48A-75B4-00E7-31E05764974E}"/>
              </a:ext>
            </a:extLst>
          </p:cNvPr>
          <p:cNvSpPr txBox="1"/>
          <p:nvPr/>
        </p:nvSpPr>
        <p:spPr>
          <a:xfrm>
            <a:off x="4758413" y="1987037"/>
            <a:ext cx="1277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9.04.2017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C603F-61E0-41FA-445C-92C6AEA32A8A}"/>
              </a:ext>
            </a:extLst>
          </p:cNvPr>
          <p:cNvSpPr txBox="1"/>
          <p:nvPr/>
        </p:nvSpPr>
        <p:spPr>
          <a:xfrm>
            <a:off x="5918903" y="3937399"/>
            <a:ext cx="3225097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Уразалиев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Р.С. Малый фламинго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Phoenicopterus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minor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Geoffroy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Saint-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Hilaire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1798 - новый вид в фауне Казахстана // Орнитологический вестник Казахстана и Средней Азии.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4. Алматы: МОО - СОПК, 2017. С. 311.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F8570-D0B1-E027-C4DB-B242EB238767}"/>
              </a:ext>
            </a:extLst>
          </p:cNvPr>
          <p:cNvSpPr txBox="1"/>
          <p:nvPr/>
        </p:nvSpPr>
        <p:spPr>
          <a:xfrm>
            <a:off x="3521471" y="4370210"/>
            <a:ext cx="2369899" cy="2257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встреча розового конька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Anthus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roseatus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Таджикистане, в т.ч. первая регистрация гнездования (птица с кормом).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Ebr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Admittedly, this is "a little belated", but in July 2014, I observed a pipit in Tajikistan and it was recently pointed to me that it is likely Rosy Pipit (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Anthus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roseatus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this could be actually the first record in Tajikistan. 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6AA17-3FF9-E983-851E-E187C50444EB}"/>
              </a:ext>
            </a:extLst>
          </p:cNvPr>
          <p:cNvSpPr txBox="1"/>
          <p:nvPr/>
        </p:nvSpPr>
        <p:spPr>
          <a:xfrm>
            <a:off x="3521470" y="3874310"/>
            <a:ext cx="135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17.07.2014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09C946-C766-4BE0-FE25-820DCCCAA73D}"/>
              </a:ext>
            </a:extLst>
          </p:cNvPr>
          <p:cNvSpPr txBox="1"/>
          <p:nvPr/>
        </p:nvSpPr>
        <p:spPr>
          <a:xfrm>
            <a:off x="7380312" y="310480"/>
            <a:ext cx="1235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55555"/>
                </a:solidFill>
                <a:effectLst/>
                <a:latin typeface="+mj-lt"/>
                <a:ea typeface="Calibri" panose="020F0502020204030204" pitchFamily="34" charset="0"/>
              </a:rPr>
              <a:t>08.09.2015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050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Казахстан и Средняя Азия</a:t>
            </a:r>
            <a:endParaRPr lang="en-US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73225-2FA9-3312-5267-02C5755A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2" y="4514513"/>
            <a:ext cx="2982011" cy="2232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8424C-217C-6BB3-46BD-63CBA0F18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57517"/>
            <a:ext cx="3649659" cy="2732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DC2DCA-5521-96EA-61CE-259B41B2C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8" y="723476"/>
            <a:ext cx="3771643" cy="2823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780281-DAAA-FB21-9FCE-23FCF0C35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29449"/>
            <a:ext cx="3649657" cy="2732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EEE823-392C-FB27-0218-C180A5D69FB9}"/>
              </a:ext>
            </a:extLst>
          </p:cNvPr>
          <p:cNvSpPr txBox="1"/>
          <p:nvPr/>
        </p:nvSpPr>
        <p:spPr>
          <a:xfrm>
            <a:off x="224292" y="3605977"/>
            <a:ext cx="5067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удодовый ж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аворонок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Alaemon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alaudipes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На территории Узбекистана ( Бухарская область), одиночная птица была встречена в степи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Карнабчуль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 пос. Калаата и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Джангельды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31.05.2021 г. (фото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Valentin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Nivet-Mazerolles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8BE1F-8C40-82F9-5BBC-9146C34B8FE8}"/>
              </a:ext>
            </a:extLst>
          </p:cNvPr>
          <p:cNvSpPr txBox="1"/>
          <p:nvPr/>
        </p:nvSpPr>
        <p:spPr>
          <a:xfrm>
            <a:off x="3439535" y="4547459"/>
            <a:ext cx="2207196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Остальные фото взрослой птицы и слётка были сделаны там же  Тимуром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Абдурауповым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22.06.2021</a:t>
            </a:r>
          </a:p>
        </p:txBody>
      </p:sp>
    </p:spTree>
    <p:extLst>
      <p:ext uri="{BB962C8B-B14F-4D97-AF65-F5344CB8AC3E}">
        <p14:creationId xmlns:p14="http://schemas.microsoft.com/office/powerpoint/2010/main" val="3113818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Казахстан и Средняя Азия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5859A-937F-108E-408E-1F8C9CF907ED}"/>
              </a:ext>
            </a:extLst>
          </p:cNvPr>
          <p:cNvSpPr txBox="1"/>
          <p:nvPr/>
        </p:nvSpPr>
        <p:spPr>
          <a:xfrm>
            <a:off x="251520" y="764704"/>
            <a:ext cx="4572000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Митропольский М.Г. 2014. Капская горлица (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Oena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capensis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новый вид в фауне птиц Средней Азии // Орнитологический вестник Казахстана и Средней Азии 3: 210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EBEA-99C7-D7B4-1EB1-D684AF72467E}"/>
              </a:ext>
            </a:extLst>
          </p:cNvPr>
          <p:cNvSpPr txBox="1"/>
          <p:nvPr/>
        </p:nvSpPr>
        <p:spPr>
          <a:xfrm>
            <a:off x="251520" y="2263850"/>
            <a:ext cx="4248472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Исабеков А.А. 2017. О встрече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каменушки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Histrionicus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histrionicus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в Казахстане. //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Selevinia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118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2290C4-FFE7-7307-2C36-8018CC2312CC}"/>
              </a:ext>
            </a:extLst>
          </p:cNvPr>
          <p:cNvSpPr txBox="1"/>
          <p:nvPr/>
        </p:nvSpPr>
        <p:spPr>
          <a:xfrm>
            <a:off x="251520" y="1494015"/>
            <a:ext cx="4176464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Атаходжаев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А.А. 2017. Пегий лунь – новый вид в орнитофауне Узбекистана. Орнитологический вестник Казахстана и Средней Азии. Вып.4.: 301-302.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87DB1-0ABC-BA92-4405-3FC549BAF99A}"/>
              </a:ext>
            </a:extLst>
          </p:cNvPr>
          <p:cNvSpPr txBox="1"/>
          <p:nvPr/>
        </p:nvSpPr>
        <p:spPr>
          <a:xfrm>
            <a:off x="251520" y="2826046"/>
            <a:ext cx="4032448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Остащенко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А.Н. 2013.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Исланский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песочник (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Calidris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canutus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L.) новый вид в фауне Кыргызстана //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вестн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Казахстана и Средней Азии 2: 182.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BC31B2-9B59-9853-B2B4-5AE2971EB92A}"/>
              </a:ext>
            </a:extLst>
          </p:cNvPr>
          <p:cNvSpPr txBox="1"/>
          <p:nvPr/>
        </p:nvSpPr>
        <p:spPr>
          <a:xfrm>
            <a:off x="270735" y="3600608"/>
            <a:ext cx="4013233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Романовская И.Р. 2017. Черношейная каменка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Oenanthe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finschii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новый вид в фауне птиц Киргизии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26 (1537): 5232-5234.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DA9BD-26A2-222C-FF04-212E118B38F3}"/>
              </a:ext>
            </a:extLst>
          </p:cNvPr>
          <p:cNvSpPr txBox="1"/>
          <p:nvPr/>
        </p:nvSpPr>
        <p:spPr>
          <a:xfrm>
            <a:off x="251520" y="4370443"/>
            <a:ext cx="4392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Федоренко В.А., Исабеков А.А.,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Дякин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Г.Ю. 2014. Длинноклювый американский бекасовидный веретенник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Limnodromus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scolopaceus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новый вид в фауне Казахстана и Средней Азии //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Рус.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журн.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 (1084): 4027-4030. </a:t>
            </a: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364900-BB08-8307-E53A-E5640C0626AA}"/>
              </a:ext>
            </a:extLst>
          </p:cNvPr>
          <p:cNvSpPr txBox="1"/>
          <p:nvPr/>
        </p:nvSpPr>
        <p:spPr>
          <a:xfrm>
            <a:off x="251520" y="5216441"/>
            <a:ext cx="4320480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Флехтнер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Ш. 2009. О первых встречах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иглохвостого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стрижа (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Hirundapus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caudacutus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и бурого дрозда (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Turdus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naumanni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eunomus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в Кыргызстане //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Selevinia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240.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2289E-EAB9-520D-A559-18C29230003D}"/>
              </a:ext>
            </a:extLst>
          </p:cNvPr>
          <p:cNvSpPr txBox="1"/>
          <p:nvPr/>
        </p:nvSpPr>
        <p:spPr>
          <a:xfrm>
            <a:off x="4499992" y="731307"/>
            <a:ext cx="457200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Collar N.J &amp; Dolman P. M. 2020. Meadow Bunting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Emberiza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cioides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new to Uzbekistan. Sandgrouse 42 (2): 305-307.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49A56-BE4B-EFC6-68D3-43DDBF009E21}"/>
              </a:ext>
            </a:extLst>
          </p:cNvPr>
          <p:cNvSpPr txBox="1"/>
          <p:nvPr/>
        </p:nvSpPr>
        <p:spPr>
          <a:xfrm>
            <a:off x="4499459" y="1288776"/>
            <a:ext cx="4572000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Harrison, I. &amp;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Lamsdell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(2015) Around the region. Sandgrouse 37(1): 115-126. (White-capped Water-redstart (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Chaimarrornis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leucocephalus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one on 23rd October 2013 on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Amakuntansay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river, 27 km south of Samarkand city, is the first reliable report for Uzbekistan</a:t>
            </a:r>
            <a:endParaRPr lang="ru-RU" sz="1200" spc="-1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5A3EE-4C44-4312-E0CC-9258FA45EA0E}"/>
              </a:ext>
            </a:extLst>
          </p:cNvPr>
          <p:cNvSpPr txBox="1"/>
          <p:nvPr/>
        </p:nvSpPr>
        <p:spPr>
          <a:xfrm>
            <a:off x="4571467" y="2279227"/>
            <a:ext cx="2340768" cy="338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Также: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Короткопалый воробей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Желтобровая</a:t>
            </a:r>
            <a:r>
              <a:rPr lang="ru-RU" sz="12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овсянка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Оливковый дрозд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cs typeface="Calibri" panose="020F0502020204030204" pitchFamily="34" charset="0"/>
              </a:rPr>
              <a:t>Пепельный дронго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cs typeface="Calibri" panose="020F0502020204030204" pitchFamily="34" charset="0"/>
              </a:rPr>
              <a:t>Красноголовый сорокопут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latin typeface="Calibri" panose="020F0502020204030204" pitchFamily="34" charset="0"/>
                <a:cs typeface="Calibri" panose="020F0502020204030204" pitchFamily="34" charset="0"/>
              </a:rPr>
              <a:t>Полуошейниковая</a:t>
            </a:r>
            <a:r>
              <a:rPr lang="ru-RU" sz="1200" spc="-10" dirty="0">
                <a:latin typeface="Calibri" panose="020F0502020204030204" pitchFamily="34" charset="0"/>
                <a:cs typeface="Calibri" panose="020F0502020204030204" pitchFamily="34" charset="0"/>
              </a:rPr>
              <a:t> мухоловка (Казахстан)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1123DB-E661-8B0F-A851-FC978E248FF3}"/>
              </a:ext>
            </a:extLst>
          </p:cNvPr>
          <p:cNvSpPr txBox="1"/>
          <p:nvPr/>
        </p:nvSpPr>
        <p:spPr>
          <a:xfrm>
            <a:off x="6889236" y="2593097"/>
            <a:ext cx="2180020" cy="310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Лазоревка (Узбекистан)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Бурый дрозд (Узбекистан)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Оливковый дрозд (Узбекистан)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Водяная горихвостка (Узбекистан)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Корольковая пеночка (Туркменистан)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cs typeface="Calibri" panose="020F0502020204030204" pitchFamily="34" charset="0"/>
              </a:rPr>
              <a:t>Украшенный чибис (Казахстан)</a:t>
            </a:r>
            <a:endParaRPr lang="ru-RU" sz="12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latin typeface="Calibri" panose="020F0502020204030204" pitchFamily="34" charset="0"/>
                <a:cs typeface="Calibri" panose="020F0502020204030204" pitchFamily="34" charset="0"/>
              </a:rPr>
              <a:t>Сизая горихвостка (Казахстан)</a:t>
            </a:r>
            <a:endParaRPr lang="ru-RU" sz="12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F8FBEB0-7CE4-1F59-8614-B93EC8D8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27" y="5282649"/>
            <a:ext cx="1934343" cy="145075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ECE7D2-F860-0145-0E0D-74424EDCF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35" y="5396354"/>
            <a:ext cx="1700747" cy="12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6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Закавказье</a:t>
            </a:r>
            <a:endParaRPr lang="en-US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0DB0AB-42A3-7DE1-80C6-BE070E144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49" y="188640"/>
            <a:ext cx="3416300" cy="2495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733C4B-954F-A3BE-4B4B-E048DCCB7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3" y="3507587"/>
            <a:ext cx="4112952" cy="23859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161D66-7059-F9D1-B5C8-5ABC005A3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38460"/>
            <a:ext cx="3501248" cy="21191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C3435C-CD32-6881-AC30-88D129274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5" y="2368538"/>
            <a:ext cx="4027666" cy="21209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D949EC-E3B4-6978-EB2D-F6355747B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6" y="4100065"/>
            <a:ext cx="4001555" cy="1988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30C7A5-05A2-E6CC-3453-49D6888F5C64}"/>
              </a:ext>
            </a:extLst>
          </p:cNvPr>
          <p:cNvSpPr txBox="1"/>
          <p:nvPr/>
        </p:nvSpPr>
        <p:spPr>
          <a:xfrm>
            <a:off x="4572000" y="598870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Козодой буланый (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Caprimulgus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aegyptius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26.08.2017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Чорохи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Jonas Sch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rer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 Shi and Jaime Escobar Toledo</a:t>
            </a: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FE956A-EBFA-A086-3C19-C12F26A28291}"/>
              </a:ext>
            </a:extLst>
          </p:cNvPr>
          <p:cNvSpPr txBox="1"/>
          <p:nvPr/>
        </p:nvSpPr>
        <p:spPr>
          <a:xfrm>
            <a:off x="4572000" y="2819764"/>
            <a:ext cx="4572000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Жаворонок белолобый воробьиный (</a:t>
            </a:r>
            <a:r>
              <a:rPr lang="ru-RU" sz="1200" i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Eremopterix</a:t>
            </a:r>
            <a:r>
              <a:rPr lang="ru-RU" sz="12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nigriceps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02.10.2015 Christian </a:t>
            </a:r>
            <a:r>
              <a:rPr lang="ru-RU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Brinkman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Johannes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Silvonen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61B11-3CE8-FB11-4F7D-7A99A71B6559}"/>
              </a:ext>
            </a:extLst>
          </p:cNvPr>
          <p:cNvSpPr txBox="1"/>
          <p:nvPr/>
        </p:nvSpPr>
        <p:spPr>
          <a:xfrm>
            <a:off x="107504" y="6183900"/>
            <a:ext cx="4464496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Shah,M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Ebels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B. 2022. Hume’s Wheatear at </a:t>
            </a:r>
            <a:r>
              <a:rPr lang="en-US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Kolkheti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Park, Georgia, in June 2021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//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Dutch Birding, 44 (5): 375 - 376.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A70A72-4011-F5B1-E0E1-60014895C7CD}"/>
              </a:ext>
            </a:extLst>
          </p:cNvPr>
          <p:cNvSpPr txBox="1"/>
          <p:nvPr/>
        </p:nvSpPr>
        <p:spPr>
          <a:xfrm>
            <a:off x="212420" y="70001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+mj-lt"/>
              </a:rPr>
              <a:t>Adult Laughing Gull photographed at Lake </a:t>
            </a:r>
            <a:r>
              <a:rPr lang="en-US" sz="1200" b="0" i="0" dirty="0" err="1">
                <a:effectLst/>
                <a:latin typeface="+mj-lt"/>
              </a:rPr>
              <a:t>Paliastomi</a:t>
            </a:r>
            <a:r>
              <a:rPr lang="en-US" sz="1200" b="0" i="0" dirty="0">
                <a:effectLst/>
                <a:latin typeface="+mj-lt"/>
              </a:rPr>
              <a:t>, photo by Sander </a:t>
            </a:r>
            <a:r>
              <a:rPr lang="en-US" sz="1200" b="0" i="0" dirty="0" err="1">
                <a:effectLst/>
                <a:latin typeface="+mj-lt"/>
              </a:rPr>
              <a:t>Bruylants</a:t>
            </a:r>
            <a:r>
              <a:rPr lang="en-US" sz="1200" b="0" i="0" dirty="0">
                <a:effectLst/>
                <a:latin typeface="+mj-lt"/>
              </a:rPr>
              <a:t> - the 1st record for Georgia</a:t>
            </a:r>
            <a:endParaRPr lang="ru-RU" sz="12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8EBB8D-19C2-154F-1F09-E5A3E483CBC4}"/>
              </a:ext>
            </a:extLst>
          </p:cNvPr>
          <p:cNvSpPr txBox="1"/>
          <p:nvPr/>
        </p:nvSpPr>
        <p:spPr>
          <a:xfrm>
            <a:off x="617142" y="1378358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07.08.2022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873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Закавказье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D59F3-977E-47C9-EB21-1168AE5B5163}"/>
              </a:ext>
            </a:extLst>
          </p:cNvPr>
          <p:cNvSpPr txBox="1"/>
          <p:nvPr/>
        </p:nvSpPr>
        <p:spPr>
          <a:xfrm>
            <a:off x="467544" y="982930"/>
            <a:ext cx="2520280" cy="519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Грузия: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Серая овсянка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Амурский кобчик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Индийский жаворонок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Корольковая пеночка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Толстоклювая пеночка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Буланый жулан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Монгольский зуёк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Гольцовый</a:t>
            </a: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конёк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Капская горлица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Пятнистый сверчок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Неоднократно</a:t>
            </a:r>
            <a:r>
              <a:rPr lang="ru-RU" sz="14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- дымчатый коршун,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шпорцевый чибис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22921-D5DE-4838-23E3-C086118A76F0}"/>
              </a:ext>
            </a:extLst>
          </p:cNvPr>
          <p:cNvSpPr txBox="1"/>
          <p:nvPr/>
        </p:nvSpPr>
        <p:spPr>
          <a:xfrm>
            <a:off x="5304221" y="0"/>
            <a:ext cx="3384376" cy="7266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Азербайджан: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Тусклая </a:t>
            </a: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зарничка</a:t>
            </a:r>
            <a:endParaRPr lang="ru-RU" sz="1400" spc="-1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Пеночка-</a:t>
            </a: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зарничка</a:t>
            </a:r>
            <a:endParaRPr lang="ru-RU" sz="1400" spc="-1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Бурая пеночка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Восточная малая мухоловка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Гольцовый</a:t>
            </a: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конёк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Маскированный сорокопут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Урагус</a:t>
            </a:r>
            <a:endParaRPr lang="ru-RU" sz="1400" spc="-1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Синьга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Джек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Бэрдов</a:t>
            </a: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песочник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Американский бекасовидный веретенник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Плосконосый плавунчик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Одуэнова</a:t>
            </a: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чайка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Кедровка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Кобчик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Неоднократно</a:t>
            </a:r>
            <a:r>
              <a:rPr lang="ru-RU" sz="14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- дымчатый коршун,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шпорцевый чибис, овсянка - крошка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spc="-1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11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573" y="16713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Закавказье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7A614-ED0B-18B6-F55F-00025440B60F}"/>
              </a:ext>
            </a:extLst>
          </p:cNvPr>
          <p:cNvSpPr txBox="1"/>
          <p:nvPr/>
        </p:nvSpPr>
        <p:spPr>
          <a:xfrm>
            <a:off x="179512" y="71186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Тер-Восканян А.,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Леестманс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Й. 2016. Первая регистрация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белоухого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бюльбюля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Pycnonotus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leucotis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Армении 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25 (1290): 1882-1885.</a:t>
            </a:r>
            <a:endParaRPr 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3115FC-4BDA-44D8-1AD4-327B906F7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4546"/>
            <a:ext cx="2450781" cy="2974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25FBFA-F869-DDF3-384B-EDE988FB7069}"/>
              </a:ext>
            </a:extLst>
          </p:cNvPr>
          <p:cNvSpPr txBox="1"/>
          <p:nvPr/>
        </p:nvSpPr>
        <p:spPr>
          <a:xfrm>
            <a:off x="2843808" y="1263156"/>
            <a:ext cx="13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29.05.2014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6B712-7571-FAC9-19D6-0C5B66B399DA}"/>
              </a:ext>
            </a:extLst>
          </p:cNvPr>
          <p:cNvSpPr txBox="1"/>
          <p:nvPr/>
        </p:nvSpPr>
        <p:spPr>
          <a:xfrm>
            <a:off x="4543824" y="4577569"/>
            <a:ext cx="4572000" cy="141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Ананян В.Ю.,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Бояджян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С.А. 2016. Европейский вьюрок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Serinus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serinus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новый вид для фауны Армении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25 (1386): 5107-5109.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Ананян В.Ю.,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Драйс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Дж., Ковальски М. 2016. О гнездовании буланого вьюрка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Rhodospiza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obsoleta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Армении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25 (1361): 4302-4305.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339CAE-154A-09C4-D068-60AB1A9F3419}"/>
              </a:ext>
            </a:extLst>
          </p:cNvPr>
          <p:cNvSpPr txBox="1"/>
          <p:nvPr/>
        </p:nvSpPr>
        <p:spPr>
          <a:xfrm>
            <a:off x="4604156" y="3784004"/>
            <a:ext cx="4222854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Многократно: дымчатый коршун, шпорцевый чибис, хохлатая кукушка. </a:t>
            </a:r>
            <a:r>
              <a:rPr lang="ru-RU" sz="1200" spc="-10" dirty="0">
                <a:latin typeface="+mj-lt"/>
                <a:cs typeface="Calibri" panose="020F0502020204030204" pitchFamily="34" charset="0"/>
              </a:rPr>
              <a:t>А также – чёрный жаворонок </a:t>
            </a:r>
            <a:r>
              <a:rPr lang="ru-RU" sz="1200" b="0" i="0" dirty="0">
                <a:effectLst/>
                <a:latin typeface="+mj-lt"/>
              </a:rPr>
              <a:t>24.05.2018 Веди, Александр </a:t>
            </a:r>
            <a:r>
              <a:rPr lang="ru-RU" sz="1200" b="0" i="0" dirty="0" err="1">
                <a:effectLst/>
                <a:latin typeface="+mj-lt"/>
              </a:rPr>
              <a:t>Рухая</a:t>
            </a:r>
            <a:r>
              <a:rPr lang="ru-RU" sz="1200" b="0" i="0" dirty="0">
                <a:effectLst/>
                <a:latin typeface="+mj-lt"/>
              </a:rPr>
              <a:t>  </a:t>
            </a:r>
            <a:r>
              <a:rPr lang="ru-RU" sz="1200" dirty="0">
                <a:latin typeface="+mj-lt"/>
              </a:rPr>
              <a:t>+ белобрюхая пеночка</a:t>
            </a:r>
            <a:endParaRPr lang="ru-RU" sz="1200" b="0" i="0" dirty="0"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325DA-F315-E419-6747-A69999C7A670}"/>
              </a:ext>
            </a:extLst>
          </p:cNvPr>
          <p:cNvSpPr txBox="1"/>
          <p:nvPr/>
        </p:nvSpPr>
        <p:spPr>
          <a:xfrm>
            <a:off x="236979" y="4819499"/>
            <a:ext cx="38420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+mj-lt"/>
              </a:rPr>
              <a:t>Ранее: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Ananian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V., Carlsson, B.,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Breider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J.-M. 2007. The first record of Eleonora’s Falcon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Falco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+mj-lt"/>
              </a:rPr>
              <a:t>eleonorae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Gené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1839) in Armenia. – Sandgrouse, 29 (1): 103–105.</a:t>
            </a:r>
            <a:r>
              <a:rPr lang="en-US" sz="1200" dirty="0">
                <a:latin typeface="+mj-lt"/>
              </a:rPr>
              <a:t> </a:t>
            </a:r>
            <a:endParaRPr lang="ru-RU" sz="1200" dirty="0">
              <a:latin typeface="+mj-lt"/>
            </a:endParaRPr>
          </a:p>
          <a:p>
            <a:endParaRPr lang="ru-RU" sz="1200" dirty="0">
              <a:latin typeface="+mj-lt"/>
            </a:endParaRPr>
          </a:p>
          <a:p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Финн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Ю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Ананян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Веерохвостая </a:t>
            </a:r>
            <a:r>
              <a:rPr lang="ru-RU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цистикола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Cisticola </a:t>
            </a:r>
            <a:r>
              <a:rPr lang="en-US" sz="1200" i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juncidis</a:t>
            </a:r>
            <a:r>
              <a:rPr lang="en-US" sz="12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новый вид для фауны Армении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Русский орнитологический журнал 2013, Том 22, Экспресс-выпуск 917: 2449-2451</a:t>
            </a:r>
          </a:p>
          <a:p>
            <a:br>
              <a:rPr lang="en-US" dirty="0"/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29D20-DDEA-41B8-3DF5-9EBC43DAEC65}"/>
              </a:ext>
            </a:extLst>
          </p:cNvPr>
          <p:cNvSpPr txBox="1"/>
          <p:nvPr/>
        </p:nvSpPr>
        <p:spPr>
          <a:xfrm>
            <a:off x="4751512" y="16713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Arce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L.M. &amp; A.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Rukhaia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2022. First documented record of Namaqua Dove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Oena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capensis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Armenia.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Sandgrouse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44: 201-205.</a:t>
            </a:r>
            <a:endParaRPr lang="ru-RU" sz="12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1779F2-54D0-96F4-753B-4E6EDA02E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02" y="578214"/>
            <a:ext cx="4453620" cy="3129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828437-54ED-0BFE-1628-4A5FEC94DEF2}"/>
              </a:ext>
            </a:extLst>
          </p:cNvPr>
          <p:cNvSpPr txBox="1"/>
          <p:nvPr/>
        </p:nvSpPr>
        <p:spPr>
          <a:xfrm>
            <a:off x="4511046" y="6009666"/>
            <a:ext cx="4572000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Ананян В.Ю. 2016. Северная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бормотушка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Iduna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caligata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овсянка-ремез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Ocyris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rusticus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авифауне Армении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// 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Рус.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25 (1324): 3022-3023.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C9F4E4-9DD9-0195-7714-60B77ECD6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2784648"/>
            <a:ext cx="2410161" cy="18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40465" y="99815"/>
            <a:ext cx="8219256" cy="270569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Рабочий вариант таблицы на начало 2024 г. </a:t>
            </a:r>
          </a:p>
        </p:txBody>
      </p:sp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107504" y="370384"/>
            <a:ext cx="892899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/>
              <a:t>В опубликованной в 2014 г. сводке – 912 видов, на начало 2024 – 943 вида. Сомнительные, ошибочные, виды из неволи – 48 (в трёх дополнительных перечнях)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/>
              <a:t>Ежегодные обновления таблицы на сайте музея (раздел «Несерийные публикации»). Периодические текстовые отчёты об обновлениях. Раз в два года – новые цвета пометок о смене или уточнении статуса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/>
              <a:t>Смена или уточнение статуса:  529 + 129</a:t>
            </a:r>
            <a:r>
              <a:rPr lang="en-US" sz="1400" dirty="0"/>
              <a:t>3</a:t>
            </a:r>
            <a:endParaRPr lang="ru-RU" sz="1400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/>
              <a:t>Появление новых для всей территории видов:  32 + 22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/>
              <a:t>Выделение видов в результате таксономических ревизий: 14 + 16</a:t>
            </a:r>
          </a:p>
          <a:p>
            <a:pPr algn="just" eaLnBrk="1" hangingPunct="1"/>
            <a:endParaRPr lang="ru-RU" sz="1600" dirty="0"/>
          </a:p>
          <a:p>
            <a:pPr algn="just" eaLnBrk="1" hangingPunct="1"/>
            <a:endParaRPr lang="ru-RU" sz="1600" dirty="0"/>
          </a:p>
          <a:p>
            <a:pPr eaLnBrk="1" hangingPunct="1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E8B0B-F469-E2C8-52F8-DA5E70A09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0" y="1962278"/>
            <a:ext cx="8637580" cy="48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684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Украина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3BAD0-507E-A0F4-48E5-B2526159C0E6}"/>
              </a:ext>
            </a:extLst>
          </p:cNvPr>
          <p:cNvSpPr txBox="1"/>
          <p:nvPr/>
        </p:nvSpPr>
        <p:spPr>
          <a:xfrm>
            <a:off x="384785" y="70678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+mj-lt"/>
              </a:rPr>
              <a:t>Adult male Amur Falcon, </a:t>
            </a:r>
            <a:r>
              <a:rPr lang="en-US" sz="1400" b="0" i="1" dirty="0">
                <a:effectLst/>
                <a:latin typeface="+mj-lt"/>
              </a:rPr>
              <a:t>Falco </a:t>
            </a:r>
            <a:r>
              <a:rPr lang="en-US" sz="1400" b="0" i="1" dirty="0" err="1">
                <a:effectLst/>
                <a:latin typeface="+mj-lt"/>
              </a:rPr>
              <a:t>amurensis</a:t>
            </a:r>
            <a:r>
              <a:rPr lang="en-US" sz="1400" b="0" i="1" dirty="0">
                <a:effectLst/>
                <a:latin typeface="+mj-lt"/>
              </a:rPr>
              <a:t> </a:t>
            </a:r>
            <a:r>
              <a:rPr lang="en-US" sz="1400" b="0" i="0" dirty="0">
                <a:effectLst/>
                <a:latin typeface="+mj-lt"/>
              </a:rPr>
              <a:t>photographed at Dnipro yesterday, photo by Maria-Adel </a:t>
            </a:r>
            <a:r>
              <a:rPr lang="en-US" sz="1400" b="0" i="0" dirty="0" err="1">
                <a:effectLst/>
                <a:latin typeface="+mj-lt"/>
              </a:rPr>
              <a:t>Bradbeer</a:t>
            </a:r>
            <a:r>
              <a:rPr lang="en-US" sz="1400" b="0" i="0" dirty="0">
                <a:effectLst/>
                <a:latin typeface="+mj-lt"/>
              </a:rPr>
              <a:t> - the 1st record for Ukraine and 18th for WP</a:t>
            </a:r>
            <a:endParaRPr lang="ru-RU" sz="1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DEA30-131D-2C0F-1624-2DE047DF37A8}"/>
              </a:ext>
            </a:extLst>
          </p:cNvPr>
          <p:cNvSpPr txBox="1"/>
          <p:nvPr/>
        </p:nvSpPr>
        <p:spPr>
          <a:xfrm>
            <a:off x="3088832" y="1613441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04.08.2020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EC6DE6-E619-4B1C-4E6C-3088B0424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0" y="1445449"/>
            <a:ext cx="2635786" cy="2420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9A00E0-3328-8595-C1CF-6231EF9298D3}"/>
              </a:ext>
            </a:extLst>
          </p:cNvPr>
          <p:cNvSpPr txBox="1"/>
          <p:nvPr/>
        </p:nvSpPr>
        <p:spPr>
          <a:xfrm>
            <a:off x="3358846" y="2230112"/>
            <a:ext cx="24031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effectLst/>
                <a:latin typeface="+mj-lt"/>
              </a:rPr>
              <a:t>Петрович З. О. и </a:t>
            </a:r>
            <a:r>
              <a:rPr lang="ru-RU" sz="1400" b="0" i="0" dirty="0" err="1">
                <a:effectLst/>
                <a:latin typeface="+mj-lt"/>
              </a:rPr>
              <a:t>Настаченко</a:t>
            </a:r>
            <a:r>
              <a:rPr lang="ru-RU" sz="1400" b="0" i="0" dirty="0">
                <a:effectLst/>
                <a:latin typeface="+mj-lt"/>
              </a:rPr>
              <a:t> А. С.: 16.09.17 г. впервые в истории орнитологии Украины выявлен факт гнездования фламинго. </a:t>
            </a:r>
            <a:r>
              <a:rPr lang="ru-RU" sz="1400" b="0" i="0" dirty="0" err="1">
                <a:effectLst/>
                <a:latin typeface="+mj-lt"/>
              </a:rPr>
              <a:t>Загнездилось</a:t>
            </a:r>
            <a:r>
              <a:rPr lang="ru-RU" sz="1400" b="0" i="0" dirty="0">
                <a:effectLst/>
                <a:latin typeface="+mj-lt"/>
              </a:rPr>
              <a:t> 13 пар. Успешно вывелось 3 птенца.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1D452-3BAF-668A-6631-7C8950B5C365}"/>
              </a:ext>
            </a:extLst>
          </p:cNvPr>
          <p:cNvSpPr txBox="1"/>
          <p:nvPr/>
        </p:nvSpPr>
        <p:spPr>
          <a:xfrm>
            <a:off x="4860032" y="188640"/>
            <a:ext cx="4067944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Попенко В. М., Андрющенко Ю. А. 2017. Гнездование розового фламинго (</a:t>
            </a:r>
            <a:r>
              <a:rPr lang="ru-RU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Phoenicopterus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roseus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в Украине / Бранта.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20. - С. 220-223.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C1DD03-4741-076E-1100-A8BAB80DD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86" y="1124267"/>
            <a:ext cx="3155182" cy="23663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F84E01-D8C7-711A-3323-42217C0D5B8C}"/>
              </a:ext>
            </a:extLst>
          </p:cNvPr>
          <p:cNvSpPr txBox="1"/>
          <p:nvPr/>
        </p:nvSpPr>
        <p:spPr>
          <a:xfrm>
            <a:off x="105505" y="3947795"/>
            <a:ext cx="2962716" cy="2782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Кроме того зафиксированы: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Бурокрылая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ржанка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Шпорцевый чибис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Большой песочник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Морской песочник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Лопатень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Американский бекасовидный веретенник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Хохлатая кукушка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615D4B-0B3D-1051-0BD7-90E342F88937}"/>
              </a:ext>
            </a:extLst>
          </p:cNvPr>
          <p:cNvSpPr txBox="1"/>
          <p:nvPr/>
        </p:nvSpPr>
        <p:spPr>
          <a:xfrm>
            <a:off x="3147857" y="4077889"/>
            <a:ext cx="2077250" cy="2548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Бурая пеночка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Таёжный сверчок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Клоктун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Малый фламинго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Длиннохвостый поморник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Средиземноморская пересмешка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95EFF-E73F-A0FD-347D-5E65E27C18B3}"/>
              </a:ext>
            </a:extLst>
          </p:cNvPr>
          <p:cNvSpPr txBox="1"/>
          <p:nvPr/>
        </p:nvSpPr>
        <p:spPr>
          <a:xfrm>
            <a:off x="5170209" y="3992858"/>
            <a:ext cx="1723795" cy="2676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Светлобрюхая пеночка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Пеночка-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зарничка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Тусклая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зарничка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Египетская цапля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Орлан-долгохвост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Зелёная щурка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Пустынный сорокопут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Северный сорокопут</a:t>
            </a:r>
            <a:endParaRPr lang="ru-RU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6A457-18FF-3266-D68A-AC6434A0D021}"/>
              </a:ext>
            </a:extLst>
          </p:cNvPr>
          <p:cNvSpPr txBox="1"/>
          <p:nvPr/>
        </p:nvSpPr>
        <p:spPr>
          <a:xfrm>
            <a:off x="7049771" y="3985860"/>
            <a:ext cx="2227270" cy="2676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Певчая славка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Тугайный соловей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Полуошейниковая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мухоловка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Черноухая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каменка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Пустынная каменка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Чернозобый дрозд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Пёстрый дрозд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Скальный конёк</a:t>
            </a:r>
          </a:p>
        </p:txBody>
      </p:sp>
    </p:spTree>
    <p:extLst>
      <p:ext uri="{BB962C8B-B14F-4D97-AF65-F5344CB8AC3E}">
        <p14:creationId xmlns:p14="http://schemas.microsoft.com/office/powerpoint/2010/main" val="1150888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Беларусь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41E89-1BB6-0B86-00E5-B86ACF65351A}"/>
              </a:ext>
            </a:extLst>
          </p:cNvPr>
          <p:cNvSpPr txBox="1"/>
          <p:nvPr/>
        </p:nvSpPr>
        <p:spPr>
          <a:xfrm>
            <a:off x="2483768" y="5452581"/>
            <a:ext cx="6456216" cy="123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Андрей Бородин, Александра Кудинова, Сергей Анохин, Дарья 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Урютина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Екатерина и Александр Воробьевы 22 августа 2021 на рыбном хозяйстве «Волма» Червенского района группа минских 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бердвочеров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отметила новый для Беларуси вид птиц - орлана-долгохвоста (</a:t>
            </a:r>
            <a:r>
              <a:rPr lang="ru-RU" sz="1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Haliaeetus</a:t>
            </a:r>
            <a:r>
              <a:rPr lang="ru-RU" sz="1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leucoryphus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На 04.09.2021 птица продолжала держаться на рыбхозе.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A7C6D-6085-C252-C7A6-3D074C909509}"/>
              </a:ext>
            </a:extLst>
          </p:cNvPr>
          <p:cNvSpPr txBox="1"/>
          <p:nvPr/>
        </p:nvSpPr>
        <p:spPr>
          <a:xfrm>
            <a:off x="214468" y="711860"/>
            <a:ext cx="2448272" cy="5975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Толстоклювая пеночка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Бурая пеночка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Пеночка-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зарничка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Синехвостка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Серый жаворонок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Горный конёк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Овсянка-ремез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Овсянка-крошка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Белобрюхий стриж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Плосконосый плавунчик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Средиземноморская чайка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Тихоокеанская чайка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Полярная чайка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Бургомистр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Чайконосая крачка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Кудрявый пеликан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Малый баклан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Короткоклювый гуменник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DC29E8-4F1A-55DF-94BC-4EE5688A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2" y="82797"/>
            <a:ext cx="3810000" cy="2667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96555-8129-C69A-A8E7-BF4534A94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11" y="2848164"/>
            <a:ext cx="3565444" cy="2448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7E2522-03B6-667D-900A-538EF9655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04" y="892869"/>
            <a:ext cx="3419872" cy="22799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87BA4C-985F-C354-AEB6-AF0DC772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7" y="3172784"/>
            <a:ext cx="3240739" cy="21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9AF70F-5D9D-0983-0A02-98A63D2F2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26" y="4748379"/>
            <a:ext cx="2676128" cy="2007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Новые находки:</a:t>
            </a:r>
            <a:r>
              <a:rPr lang="en-US" sz="2800" dirty="0"/>
              <a:t> </a:t>
            </a:r>
            <a:r>
              <a:rPr lang="ru-RU" sz="2800" dirty="0"/>
              <a:t>Страны Балтии</a:t>
            </a:r>
            <a:endParaRPr lang="en-US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2E36DF-3273-CEF4-C509-AD01B5547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3123"/>
            <a:ext cx="3250126" cy="21093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4E1A8F-967E-371D-EF9D-319EE8EB9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29" y="2226101"/>
            <a:ext cx="2389825" cy="2564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34220A-EDC6-8DB4-FAF6-03860E8FCB45}"/>
              </a:ext>
            </a:extLst>
          </p:cNvPr>
          <p:cNvSpPr txBox="1"/>
          <p:nvPr/>
        </p:nvSpPr>
        <p:spPr>
          <a:xfrm>
            <a:off x="4972693" y="2250794"/>
            <a:ext cx="1656184" cy="12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Iberian Chiffchaff - a new bird species for Lithuania trapped and ringed in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Ventės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Ragas Ornithological Station on May 3, 2018.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90148-E4F9-4B73-39A7-4BD7D90A7F92}"/>
              </a:ext>
            </a:extLst>
          </p:cNvPr>
          <p:cNvSpPr txBox="1"/>
          <p:nvPr/>
        </p:nvSpPr>
        <p:spPr>
          <a:xfrm>
            <a:off x="468855" y="611374"/>
            <a:ext cx="2069779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итва: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Погоныш-крошка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Кудрявый пеликан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Бурокрылая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ржанка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Ястребиный орёл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8EA3F-C0C7-A894-0AA3-5F80E8A82807}"/>
              </a:ext>
            </a:extLst>
          </p:cNvPr>
          <p:cNvSpPr txBox="1"/>
          <p:nvPr/>
        </p:nvSpPr>
        <p:spPr>
          <a:xfrm>
            <a:off x="999897" y="2272455"/>
            <a:ext cx="1671230" cy="458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Латвия</a:t>
            </a:r>
            <a:r>
              <a:rPr lang="ru-R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песочник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Дутыш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Дымчатый коршун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Горбоносый турпан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Савка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Синехвостка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Черноклювая</a:t>
            </a: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гагара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Жёлтая цапля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Египетская цапля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Северная качурка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Ястребиный орёл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Малый жаворонок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Соловей-красношейка</a:t>
            </a:r>
            <a:endParaRPr lang="ru-RU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CC2913-E151-D16E-8149-C8323DF50C7B}"/>
              </a:ext>
            </a:extLst>
          </p:cNvPr>
          <p:cNvSpPr txBox="1"/>
          <p:nvPr/>
        </p:nvSpPr>
        <p:spPr>
          <a:xfrm>
            <a:off x="3370329" y="2500920"/>
            <a:ext cx="2284271" cy="428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Эстония: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Желтоклювый коршун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Пятнистый перевозчик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Малый буревестник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Горбоносый турпан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Пестроносый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турпан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Американская синьга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</a:t>
            </a: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ый баклан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Рыжегрудая</a:t>
            </a: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славка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Египетская цапля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Малый песочник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Луговая тиркушка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Белощёкая крачка – </a:t>
            </a:r>
            <a:r>
              <a:rPr lang="ru-RU" sz="12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гн</a:t>
            </a: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Красноголовый королёк – </a:t>
            </a:r>
            <a:r>
              <a:rPr lang="ru-RU" sz="12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гн</a:t>
            </a: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B763D8-0710-0232-3E34-A080109A6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52" y="3929537"/>
            <a:ext cx="2676128" cy="15053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814012-9EEE-6C6E-1CED-BDD28F53BC94}"/>
              </a:ext>
            </a:extLst>
          </p:cNvPr>
          <p:cNvSpPr txBox="1"/>
          <p:nvPr/>
        </p:nvSpPr>
        <p:spPr>
          <a:xfrm>
            <a:off x="2175416" y="710119"/>
            <a:ext cx="2389825" cy="148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Иберийская теньковка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Восточный воронок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Черногорлая завирушка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Бурокрылая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ржанка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Степной жаворонок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31D5FD-24FE-FB98-562F-CC66EA606086}"/>
              </a:ext>
            </a:extLst>
          </p:cNvPr>
          <p:cNvSpPr txBox="1"/>
          <p:nvPr/>
        </p:nvSpPr>
        <p:spPr>
          <a:xfrm>
            <a:off x="3816473" y="711321"/>
            <a:ext cx="2502024" cy="148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Дымчатый коршун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 горлица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Бурокрылая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ржанка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Ястребиный орёл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Рыжепоясничная</a:t>
            </a:r>
            <a:r>
              <a:rPr lang="ru-RU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ласточка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8321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5453290" y="2529790"/>
            <a:ext cx="35822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26.10.2023 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Newton-Regular"/>
              </a:rPr>
              <a:t>Уральск</a:t>
            </a:r>
            <a:r>
              <a:rPr lang="ru-RU" sz="1200" dirty="0"/>
              <a:t> (Орал) </a:t>
            </a:r>
            <a:r>
              <a:rPr lang="ru-RU" sz="1200" dirty="0" err="1"/>
              <a:t>Айбар</a:t>
            </a:r>
            <a:r>
              <a:rPr lang="ru-RU" sz="1200" dirty="0"/>
              <a:t> Магазов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5D0DFC-874B-F136-A7CA-66297BCE3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7810"/>
            <a:ext cx="4872683" cy="60006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7E9DB6-3F4D-B3F3-3D30-8BF737AE7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89" y="332656"/>
            <a:ext cx="3171027" cy="2114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A9AEA-3BF8-B531-AA2B-E0C3260F0FAA}"/>
              </a:ext>
            </a:extLst>
          </p:cNvPr>
          <p:cNvSpPr txBox="1"/>
          <p:nvPr/>
        </p:nvSpPr>
        <p:spPr>
          <a:xfrm>
            <a:off x="5445505" y="6379097"/>
            <a:ext cx="3735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20.04.2023 </a:t>
            </a:r>
            <a:r>
              <a:rPr lang="ru-RU" sz="1200" b="0" i="0" dirty="0">
                <a:effectLst/>
                <a:latin typeface="Arial" panose="020B0604020202020204" pitchFamily="34" charset="0"/>
              </a:rPr>
              <a:t>Уральск (Орал) Айнур Искакова</a:t>
            </a:r>
            <a:endParaRPr lang="ru-RU" sz="12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6C7F5E-A11A-B314-64FF-0C8C4C58F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64" y="2924944"/>
            <a:ext cx="2736304" cy="33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84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2771800" y="761905"/>
            <a:ext cx="17787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Marc </a:t>
            </a:r>
            <a:r>
              <a:rPr lang="en-US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Heetkamp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Diego Jansen and Matt Daw One of the similar occasions is the FIRST record of Pied Bush Chat </a:t>
            </a:r>
            <a:r>
              <a:rPr lang="en-US" sz="12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Saxicola </a:t>
            </a:r>
            <a:r>
              <a:rPr lang="en-US" sz="12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caprata</a:t>
            </a:r>
            <a:r>
              <a:rPr lang="en-US" sz="12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Georgia found at the </a:t>
            </a:r>
            <a:r>
              <a:rPr lang="en-US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Chorokhi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River Delta by BRC counters Marc </a:t>
            </a:r>
            <a:r>
              <a:rPr lang="en-US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Heetkamp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Diego Jansen and Matt Daw on 17th of October, 2023. </a:t>
            </a:r>
            <a:r>
              <a:rPr lang="ru-RU" sz="1200" dirty="0">
                <a:latin typeface="+mj-lt"/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D5F14-294D-16F3-6CFE-1D885BAC5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77" y="15935"/>
            <a:ext cx="4296144" cy="3107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A4172F-EA3E-16AF-78A7-44E2DFDF9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41" y="3915824"/>
            <a:ext cx="5292080" cy="2753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DCC067-E1F5-85A1-920D-72A249A0E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52818"/>
            <a:ext cx="3233538" cy="2729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0696F-E4CD-6EB2-E9A2-35826FE9CF98}"/>
              </a:ext>
            </a:extLst>
          </p:cNvPr>
          <p:cNvSpPr txBox="1"/>
          <p:nvPr/>
        </p:nvSpPr>
        <p:spPr>
          <a:xfrm>
            <a:off x="107504" y="5776476"/>
            <a:ext cx="3369212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Patrick Veale 23.09.2023.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Зуек </a:t>
            </a: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трехполосый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Three-banded Plover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Charadrius </a:t>
            </a:r>
            <a:r>
              <a:rPr lang="en-US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tricollaris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photographed at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Chorokhi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Delta, Batumi, photo by Patrick Veale - the 1st record for Georgia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4AAE51-4B54-3508-9EE1-09FD7D8BB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" y="671028"/>
            <a:ext cx="2691092" cy="2753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7820CE-F986-7999-99CF-27940956E540}"/>
              </a:ext>
            </a:extLst>
          </p:cNvPr>
          <p:cNvSpPr txBox="1"/>
          <p:nvPr/>
        </p:nvSpPr>
        <p:spPr>
          <a:xfrm>
            <a:off x="4023334" y="3181362"/>
            <a:ext cx="4878288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Jakub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Szuksztul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,Eliza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Konar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Andrzej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Maks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Bojarowski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Орёл-скоморох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29.05.2023. Subadult photographed at 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Chachuna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Managed Reservoir, the 1st record for Georgia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35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3253864" y="1700228"/>
            <a:ext cx="14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06.04.2023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B54C1-0A3D-4A9A-1DCD-BDF024194537}"/>
              </a:ext>
            </a:extLst>
          </p:cNvPr>
          <p:cNvSpPr txBox="1"/>
          <p:nvPr/>
        </p:nvSpPr>
        <p:spPr>
          <a:xfrm>
            <a:off x="251520" y="836712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50505"/>
                </a:solidFill>
                <a:effectLst/>
                <a:latin typeface="+mj-lt"/>
              </a:rPr>
              <a:t>Sandhill Crane, </a:t>
            </a:r>
            <a:r>
              <a:rPr lang="en-US" sz="1400" b="0" i="1" dirty="0">
                <a:solidFill>
                  <a:srgbClr val="050505"/>
                </a:solidFill>
                <a:effectLst/>
                <a:latin typeface="+mj-lt"/>
              </a:rPr>
              <a:t>Grus canadensis 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+mj-lt"/>
              </a:rPr>
              <a:t>photographed at </a:t>
            </a:r>
            <a:r>
              <a:rPr lang="en-US" sz="1400" b="0" i="0" dirty="0" err="1">
                <a:solidFill>
                  <a:srgbClr val="050505"/>
                </a:solidFill>
                <a:effectLst/>
                <a:latin typeface="+mj-lt"/>
              </a:rPr>
              <a:t>Prienai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+mj-lt"/>
              </a:rPr>
              <a:t> district, South Lithuania by </a:t>
            </a:r>
            <a:r>
              <a:rPr lang="en-US" sz="1400" b="0" i="0" dirty="0" err="1">
                <a:solidFill>
                  <a:srgbClr val="050505"/>
                </a:solidFill>
                <a:effectLst/>
                <a:latin typeface="+mj-lt"/>
              </a:rPr>
              <a:t>Antanas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+mj-lt"/>
              </a:rPr>
              <a:t> </a:t>
            </a:r>
            <a:r>
              <a:rPr lang="en-US" sz="1400" b="0" i="0" dirty="0" err="1">
                <a:solidFill>
                  <a:srgbClr val="050505"/>
                </a:solidFill>
                <a:effectLst/>
                <a:latin typeface="+mj-lt"/>
              </a:rPr>
              <a:t>Petraška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+mj-lt"/>
              </a:rPr>
              <a:t> - the 1st record for Lithuania</a:t>
            </a:r>
            <a:endParaRPr lang="ru-RU" sz="1400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77BE4-DCDD-2CA3-5E6A-0B30156A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80" y="188640"/>
            <a:ext cx="4214223" cy="25445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FA0D9-460A-C9DC-9FED-3611B165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6579191" cy="367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BEADC-16CF-00BA-C240-FA9F2A0DF547}"/>
              </a:ext>
            </a:extLst>
          </p:cNvPr>
          <p:cNvSpPr txBox="1"/>
          <p:nvPr/>
        </p:nvSpPr>
        <p:spPr>
          <a:xfrm>
            <a:off x="6948264" y="3293833"/>
            <a:ext cx="172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Arial" panose="020B0604020202020204" pitchFamily="34" charset="0"/>
              </a:rPr>
              <a:t>FIRST Stilt Sandpiper (</a:t>
            </a:r>
            <a:r>
              <a:rPr lang="en-US" sz="1200" b="0" i="1" dirty="0">
                <a:effectLst/>
                <a:latin typeface="Arial" panose="020B0604020202020204" pitchFamily="34" charset="0"/>
              </a:rPr>
              <a:t>Calidris </a:t>
            </a:r>
            <a:r>
              <a:rPr lang="en-US" sz="1200" b="0" i="1" dirty="0" err="1">
                <a:effectLst/>
                <a:latin typeface="Arial" panose="020B0604020202020204" pitchFamily="34" charset="0"/>
              </a:rPr>
              <a:t>himantopus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) for Estonia, at Tallinn.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b="0" i="0" dirty="0" err="1">
                <a:effectLst/>
                <a:latin typeface="Arial" panose="020B0604020202020204" pitchFamily="34" charset="0"/>
              </a:rPr>
              <a:t>Merike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Hiibus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7E022E-2665-57B1-BB8E-CB3334857338}"/>
              </a:ext>
            </a:extLst>
          </p:cNvPr>
          <p:cNvSpPr txBox="1"/>
          <p:nvPr/>
        </p:nvSpPr>
        <p:spPr>
          <a:xfrm>
            <a:off x="312640" y="2414307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23.09.2023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093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3347864" y="6243212"/>
            <a:ext cx="14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Newton-Regular"/>
              </a:rPr>
              <a:t>19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.0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ewton-Regular"/>
              </a:rPr>
              <a:t>5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.202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ewton-Regular"/>
              </a:rPr>
              <a:t>3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C2C6F6D-3715-15C9-733E-C57E7FE1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850"/>
            <a:ext cx="4203375" cy="171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EC90CAF-DC63-F1F0-1817-84961212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44" y="1223396"/>
            <a:ext cx="3835896" cy="546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Изображение 1" descr="05470373901">
            <a:extLst>
              <a:ext uri="{FF2B5EF4-FFF2-40B4-BE49-F238E27FC236}">
                <a16:creationId xmlns:a16="http://schemas.microsoft.com/office/drawing/2014/main" id="{ECFA5B86-058E-164E-29D2-CC0F19E44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33973"/>
            <a:ext cx="4361397" cy="32713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F6349-915F-406E-40C6-66CE8A576FE3}"/>
              </a:ext>
            </a:extLst>
          </p:cNvPr>
          <p:cNvSpPr txBox="1"/>
          <p:nvPr/>
        </p:nvSpPr>
        <p:spPr>
          <a:xfrm>
            <a:off x="82600" y="46479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ea typeface="SimSun" panose="02010600030101010101" pitchFamily="2" charset="-122"/>
              </a:rPr>
              <a:t>Д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линнохвостый сорокопут (</a:t>
            </a:r>
            <a:r>
              <a:rPr lang="en-US" sz="12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Lanius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schach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). Первая встреча вида в России (в Новосибирской области). Андрей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Баздырев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Мария </a:t>
            </a:r>
            <a:r>
              <a:rPr lang="ru-RU" sz="1200" dirty="0" err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Шведко</a:t>
            </a:r>
            <a:r>
              <a:rPr lang="ru-RU" sz="12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Александра Коломиец</a:t>
            </a:r>
            <a:endParaRPr lang="ru-RU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FDE42-A47C-43DA-7B89-F9060EF76989}"/>
              </a:ext>
            </a:extLst>
          </p:cNvPr>
          <p:cNvSpPr txBox="1"/>
          <p:nvPr/>
        </p:nvSpPr>
        <p:spPr>
          <a:xfrm>
            <a:off x="115645" y="4227397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20.08.2022</a:t>
            </a:r>
            <a:r>
              <a:rPr lang="ru-RU" sz="12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711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830B07-F0B8-5D28-C40E-ECEB9508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2" y="787756"/>
            <a:ext cx="5544616" cy="14325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93333-0B95-553D-D8F3-027C9F85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2" y="2494324"/>
            <a:ext cx="4698404" cy="3610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827584" y="6104386"/>
            <a:ext cx="14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05.06.2021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ED4259-9F0B-174B-5E13-5328BB1F1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62" y="112744"/>
            <a:ext cx="3744556" cy="2246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B3F45-9EE3-35D4-F15F-A775C0E82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94" y="1960942"/>
            <a:ext cx="2504716" cy="2675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C388F3-55B2-CFE6-4E95-75EE0B6C6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56" y="4396707"/>
            <a:ext cx="3642993" cy="22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62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Свежие новости:</a:t>
            </a:r>
            <a:r>
              <a:rPr lang="en-US" sz="2800" dirty="0"/>
              <a:t> </a:t>
            </a:r>
            <a:r>
              <a:rPr lang="ru-RU" sz="2800" dirty="0"/>
              <a:t>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019F1-D174-7B71-849A-9FDD5E4EA92D}"/>
              </a:ext>
            </a:extLst>
          </p:cNvPr>
          <p:cNvSpPr txBox="1"/>
          <p:nvPr/>
        </p:nvSpPr>
        <p:spPr>
          <a:xfrm>
            <a:off x="268868" y="4491129"/>
            <a:ext cx="374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 err="1">
                <a:solidFill>
                  <a:srgbClr val="000000"/>
                </a:solidFill>
                <a:effectLst/>
                <a:latin typeface="Newton-Regular"/>
              </a:rPr>
              <a:t>Желтоногий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 улит. Черкасы, побережье Днепра, 03.12.2023 А. Алабина, А.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Newton-Regular"/>
              </a:rPr>
              <a:t>Ризнык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Newton-Regular"/>
              </a:rPr>
              <a:t>, Д.</a:t>
            </a:r>
            <a:r>
              <a:rPr lang="ru-RU" dirty="0"/>
              <a:t> </a:t>
            </a:r>
            <a:r>
              <a:rPr lang="ru-RU" dirty="0" err="1"/>
              <a:t>Бузовска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36F1B-8778-A74C-CFBD-A211A07E8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72000" cy="3047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8293AD-FC45-AF12-2FD3-ABCEADADE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7" y="1052736"/>
            <a:ext cx="4644008" cy="3097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A63749-B78B-2C7E-BEA8-48419D04D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53" y="3068959"/>
            <a:ext cx="4971657" cy="33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4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88024" y="48691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1266" name="Picture 2" descr="C:\Users\KEA\Pictures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06" y="4918799"/>
            <a:ext cx="43053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Благодарим за внимание!</a:t>
            </a:r>
            <a:endParaRPr lang="en-US" sz="4800" dirty="0"/>
          </a:p>
        </p:txBody>
      </p:sp>
      <p:pic>
        <p:nvPicPr>
          <p:cNvPr id="3" name="Picture 4" descr="C:\Users\KEA\Desktop\Бёрдвотчинг\Без названия (4).jpg">
            <a:extLst>
              <a:ext uri="{FF2B5EF4-FFF2-40B4-BE49-F238E27FC236}">
                <a16:creationId xmlns:a16="http://schemas.microsoft.com/office/drawing/2014/main" id="{A12792DF-7CD5-78DA-706A-51918B60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34" y="1800977"/>
            <a:ext cx="2083618" cy="24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KEA\Desktop\Бёрдвотчинг\menzbir.gif">
            <a:extLst>
              <a:ext uri="{FF2B5EF4-FFF2-40B4-BE49-F238E27FC236}">
                <a16:creationId xmlns:a16="http://schemas.microsoft.com/office/drawing/2014/main" id="{C7FE3DFD-5C20-2717-039B-ED0700099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71042"/>
            <a:ext cx="3101702" cy="63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81339"/>
            <a:ext cx="770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Интернет-ресурсы Ильи Уколова</a:t>
            </a:r>
            <a:endParaRPr lang="en-US" sz="2800" dirty="0"/>
          </a:p>
        </p:txBody>
      </p:sp>
      <p:pic>
        <p:nvPicPr>
          <p:cNvPr id="17411" name="Picture 3" descr="C:\Users\KEA\Pictures\4-1-where-is-your-lifelist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" y="1382766"/>
            <a:ext cx="9065877" cy="51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9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757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Чукотка и Камчатка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-26915" y="408935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VLADIMIR ARKHIPOV, STEFFEN KOSCHKAR &amp; TOM NOAH The first record of Pine Siskin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Carduelis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pinus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Eurasia.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BirdingASIA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(2013): 104–105. 09.06.2011</a:t>
            </a:r>
            <a:endParaRPr lang="en-US" sz="1200" dirty="0"/>
          </a:p>
        </p:txBody>
      </p:sp>
      <p:pic>
        <p:nvPicPr>
          <p:cNvPr id="9219" name="Picture 3" descr="C:\Users\v-dmmose\Documents\2 ФОТОЭКСПЕДИЦИЯ\Золотая Черепаха\Золотая черепаха\Новые виды\Pine_Siski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1" y="4739288"/>
            <a:ext cx="2940074" cy="19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v-dmmose\Documents\2 ФОТОЭКСПЕДИЦИЯ\Золотая Черепаха\Золотая черепаха\Новые виды\Бол_овс_рис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51" y="1051476"/>
            <a:ext cx="2370588" cy="18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1E216-DD18-A0AA-377E-F04C6381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44" y="4954371"/>
            <a:ext cx="4030296" cy="1815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7D6CF-58C2-3C7E-5F68-E8130D46592B}"/>
              </a:ext>
            </a:extLst>
          </p:cNvPr>
          <p:cNvSpPr txBox="1"/>
          <p:nvPr/>
        </p:nvSpPr>
        <p:spPr>
          <a:xfrm>
            <a:off x="6152732" y="1230320"/>
            <a:ext cx="3024200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И.А.Загребин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Наблюдение нового для России вида – болотной овсянки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Melospiza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georgiana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декабре 2010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FFB77-AE4D-F63E-4705-8870DACD2DA4}"/>
              </a:ext>
            </a:extLst>
          </p:cNvPr>
          <p:cNvSpPr txBox="1"/>
          <p:nvPr/>
        </p:nvSpPr>
        <p:spPr>
          <a:xfrm>
            <a:off x="6152732" y="67197"/>
            <a:ext cx="3065976" cy="12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И.А.Загребин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Регистрации нового для России вида –странствующего дрозда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Turdus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migratorius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юго-востоке Чукотского полуострова. Русский орнитологический журнал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2011,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20,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Экспресс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655: 919-923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EC5B6E-7F99-A331-8DD7-5F7F771BC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36" y="4876616"/>
            <a:ext cx="1783825" cy="1429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59E08D-62F9-8A14-6FB5-269AD7E5D2AB}"/>
              </a:ext>
            </a:extLst>
          </p:cNvPr>
          <p:cNvSpPr txBox="1"/>
          <p:nvPr/>
        </p:nvSpPr>
        <p:spPr>
          <a:xfrm>
            <a:off x="0" y="3624096"/>
            <a:ext cx="4609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Palmer, P. 2017. Western Meadowlark on Chukotka, Russia, in July 2004. Dutch Birding 39 (1): 32-34</a:t>
            </a:r>
            <a:endParaRPr lang="ru-RU" sz="1200" dirty="0"/>
          </a:p>
        </p:txBody>
      </p:sp>
      <p:pic>
        <p:nvPicPr>
          <p:cNvPr id="9221" name="Picture 5" descr="C:\Users\v-dmmose\Documents\2 ФОТОЭКСПЕДИЦИЯ\Золотая Черепаха\Золотая черепаха\Новые виды\Дрозд_рис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13" y="1150071"/>
            <a:ext cx="2635444" cy="19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BC7768-BA66-A9D8-FCC9-A375C3D2F6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1" y="1327782"/>
            <a:ext cx="1831192" cy="22889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A200A0-E1B4-8BB1-0A0B-F59C6BEC642D}"/>
              </a:ext>
            </a:extLst>
          </p:cNvPr>
          <p:cNvSpPr txBox="1"/>
          <p:nvPr/>
        </p:nvSpPr>
        <p:spPr>
          <a:xfrm>
            <a:off x="4421780" y="4089359"/>
            <a:ext cx="46233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Архипов В.Ю. 2009. Первая регистрация американского бекаса (</a:t>
            </a:r>
            <a:r>
              <a:rPr lang="ru-RU" sz="1200" i="1" dirty="0" err="1"/>
              <a:t>Gallinago</a:t>
            </a:r>
            <a:r>
              <a:rPr lang="ru-RU" sz="1200" i="1" dirty="0"/>
              <a:t> (g.) </a:t>
            </a:r>
            <a:r>
              <a:rPr lang="ru-RU" sz="1200" i="1" dirty="0" err="1"/>
              <a:t>delicata</a:t>
            </a:r>
            <a:r>
              <a:rPr lang="ru-RU" sz="1200" dirty="0"/>
              <a:t>) в России и комментарии относительно его таксономического статуса. – Зоологический журнал, 88 (9): 1146–1149.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F28554-A083-9B80-0ABA-0D98ACB5C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00" y="2044614"/>
            <a:ext cx="2410862" cy="18081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C13ED6-AD59-2FF9-2F20-77AE49B4F310}"/>
              </a:ext>
            </a:extLst>
          </p:cNvPr>
          <p:cNvSpPr txBox="1"/>
          <p:nvPr/>
        </p:nvSpPr>
        <p:spPr>
          <a:xfrm>
            <a:off x="4314641" y="3011111"/>
            <a:ext cx="2194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Артюхин Ю.Б. 2007. Чайка </a:t>
            </a:r>
            <a:r>
              <a:rPr lang="ru-RU" sz="1200" dirty="0" err="1"/>
              <a:t>Тэйера</a:t>
            </a:r>
            <a:r>
              <a:rPr lang="ru-RU" sz="1200" dirty="0"/>
              <a:t> (</a:t>
            </a:r>
            <a:r>
              <a:rPr lang="ru-RU" sz="1200" i="1" dirty="0" err="1"/>
              <a:t>Larus</a:t>
            </a:r>
            <a:r>
              <a:rPr lang="ru-RU" sz="1200" i="1" dirty="0"/>
              <a:t> </a:t>
            </a:r>
            <a:r>
              <a:rPr lang="ru-RU" sz="1200" i="1" dirty="0" err="1"/>
              <a:t>thayeri</a:t>
            </a:r>
            <a:r>
              <a:rPr lang="ru-RU" sz="1200" dirty="0"/>
              <a:t>) – новый вид в фауне России. – Орнитология, 34 (1): 94–97. </a:t>
            </a:r>
          </a:p>
        </p:txBody>
      </p:sp>
    </p:spTree>
    <p:extLst>
      <p:ext uri="{BB962C8B-B14F-4D97-AF65-F5344CB8AC3E}">
        <p14:creationId xmlns:p14="http://schemas.microsoft.com/office/powerpoint/2010/main" val="354944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Дальний Восток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147706"/>
            <a:ext cx="4464496" cy="71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Елсуков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С.В. 2012. Первая встреча чёрного бюльбюля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Hypsipetes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leucocephalus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территории России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 (757): 1111-1112.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v-dmmose\Documents\2 ФОТОЭКСПЕДИЦИЯ\Золотая Черепаха\Золотая черепаха\Новые виды\_DSC2921коп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09" y="711860"/>
            <a:ext cx="2427793" cy="32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-dmmose\Documents\2 ФОТОЭКСПЕДИЦИЯ\Золотая Черепаха\Золотая черепаха\Новые виды\SRW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34" y="4228639"/>
            <a:ext cx="3729630" cy="25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631A8-8199-8415-2C30-3C3072175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0" y="866595"/>
            <a:ext cx="2534023" cy="2369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C53F38-D4E2-6F34-1DFD-9B14882BE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02" y="710018"/>
            <a:ext cx="2092350" cy="16771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13B2D4-4802-035A-1230-A977A4376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8" y="4123874"/>
            <a:ext cx="2604790" cy="2604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DA9D1-AAB3-7C4C-209D-44C9229E365D}"/>
              </a:ext>
            </a:extLst>
          </p:cNvPr>
          <p:cNvSpPr txBox="1"/>
          <p:nvPr/>
        </p:nvSpPr>
        <p:spPr>
          <a:xfrm>
            <a:off x="2876588" y="5890325"/>
            <a:ext cx="3060439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Ю.Н.Глущенко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Китайский бюльбюль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Pycnonotus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sinensis</a:t>
            </a:r>
            <a:r>
              <a:rPr lang="ru-RU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–новый вид в авифауне России. Русский орнитологический журнал 2013, Том 22, Экспресс-выпуск 835: 46-47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EA011-BA5E-CCCD-4358-43CB9DB8D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17" y="3658439"/>
            <a:ext cx="3276055" cy="2184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A7B401-C4D4-3ECF-58F4-D6C76C218C62}"/>
              </a:ext>
            </a:extLst>
          </p:cNvPr>
          <p:cNvSpPr txBox="1"/>
          <p:nvPr/>
        </p:nvSpPr>
        <p:spPr>
          <a:xfrm>
            <a:off x="3084398" y="2388019"/>
            <a:ext cx="3245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Назаренко А.А., Нечаев В.А. 2014. Хохлатая майна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Acridotheres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cristatellus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всё-таки залетает в Приморье: давняя и недавняя встречи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 (1003): 1581-1583.</a:t>
            </a:r>
            <a:endParaRPr lang="ru-RU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8F3FA5-F19F-A435-4C71-64FF6389504E}"/>
              </a:ext>
            </a:extLst>
          </p:cNvPr>
          <p:cNvSpPr txBox="1"/>
          <p:nvPr/>
        </p:nvSpPr>
        <p:spPr>
          <a:xfrm>
            <a:off x="7548841" y="4261056"/>
            <a:ext cx="1547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Round, P. D.; Allen, D. 2010. A record of active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moult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the Streaked Reed Warbler 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Acrocephalus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sorghophilus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– Bulletin of the British Ornithologists' Club 130(2): 145-146.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C12312-7D5C-5298-D39B-8A1B8739697A}"/>
              </a:ext>
            </a:extLst>
          </p:cNvPr>
          <p:cNvSpPr txBox="1"/>
          <p:nvPr/>
        </p:nvSpPr>
        <p:spPr>
          <a:xfrm>
            <a:off x="5690183" y="695550"/>
            <a:ext cx="18301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Глущенко Ю.Н., Коробов Д.В. 2012. Пепельный дронго – </a:t>
            </a:r>
            <a:r>
              <a:rPr lang="ru-RU" sz="1200" b="0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Dicrurus</a:t>
            </a:r>
            <a:r>
              <a:rPr lang="ru-RU" sz="1200" b="0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ru-RU" sz="1200" b="0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leucophaeus</a:t>
            </a:r>
            <a:r>
              <a:rPr lang="ru-RU" sz="1200" b="0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ru-RU" sz="1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Vieillot</a:t>
            </a:r>
            <a:r>
              <a:rPr lang="ru-RU" sz="1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1817 – новый вид в авифауне России. – Дальневосточный орнитологический журнал, 3: 61—64.</a:t>
            </a:r>
            <a:endParaRPr lang="ru-RU" sz="1200" dirty="0"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EBDC1-32A2-C6A4-BE4B-94732E277387}"/>
              </a:ext>
            </a:extLst>
          </p:cNvPr>
          <p:cNvSpPr txBox="1"/>
          <p:nvPr/>
        </p:nvSpPr>
        <p:spPr>
          <a:xfrm>
            <a:off x="340770" y="600026"/>
            <a:ext cx="31850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Глущенко Ю.Н., </a:t>
            </a:r>
            <a:r>
              <a:rPr lang="ru-RU" sz="1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Бурковский</a:t>
            </a:r>
            <a:r>
              <a:rPr lang="ru-RU" sz="1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О.А., </a:t>
            </a:r>
            <a:r>
              <a:rPr lang="ru-RU" sz="1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Кальницкая</a:t>
            </a:r>
            <a:r>
              <a:rPr lang="ru-RU" sz="1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И.Н., Коробов Д.В. 2008. Новые находки редких видов птиц в Южном Приморье. – Русский орнитологический журнал, 17 (443): 1491–1493.</a:t>
            </a:r>
            <a:endParaRPr lang="ru-RU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49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Европейская часть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147706"/>
            <a:ext cx="4464496" cy="71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Klepikovskii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Ławicki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(2016) Black-browed Albatross off Novaya Zemlya, Russia, in August 2007. Dutch Birding 38(7): 441–442.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D41F0-D453-FD78-C396-D4123843A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7745"/>
            <a:ext cx="2841666" cy="2329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09B01-3668-2465-5AE3-238D099A0EB9}"/>
              </a:ext>
            </a:extLst>
          </p:cNvPr>
          <p:cNvSpPr txBox="1"/>
          <p:nvPr/>
        </p:nvSpPr>
        <p:spPr>
          <a:xfrm>
            <a:off x="4572000" y="3835819"/>
            <a:ext cx="457200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Морозов В.В., Корнев С.В. 2013. Тювик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Accipiter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badius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новый гнездящийся вид России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22 (912): 2303-2306.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90D4B2-D74C-07BB-1DB5-9A21C1484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47" y="641643"/>
            <a:ext cx="2649827" cy="31952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5F6682-F3AB-E66E-4AE9-695BDE267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03" y="919496"/>
            <a:ext cx="2685413" cy="20140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39C9B1-BBAB-E032-E456-74E565431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10808"/>
            <a:ext cx="3196676" cy="20385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6C93F7-274D-126E-E1A1-3378F135D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61" y="4375064"/>
            <a:ext cx="3422262" cy="22834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E40BDD-67F0-0E36-3FFE-C1A9858F59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74" y="4827512"/>
            <a:ext cx="3421604" cy="1921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8EEEE-F8A1-E449-3BD5-F42B339F0C6B}"/>
              </a:ext>
            </a:extLst>
          </p:cNvPr>
          <p:cNvSpPr txBox="1"/>
          <p:nvPr/>
        </p:nvSpPr>
        <p:spPr>
          <a:xfrm>
            <a:off x="101019" y="3767115"/>
            <a:ext cx="4572000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Bulyuk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 V.N.,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Leoke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 D. 2010. The Sardinian Warbler,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Sylvia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+mj-lt"/>
              </a:rPr>
              <a:t>melanocephala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(J.F.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Gmelin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1789), a new species for Russia’s fauna. – Avian Ecology and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j-lt"/>
              </a:rPr>
              <a:t>Behaviour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17: 1–2.</a:t>
            </a:r>
            <a:r>
              <a:rPr lang="en-US" sz="1200" dirty="0">
                <a:latin typeface="+mj-lt"/>
              </a:rPr>
              <a:t> </a:t>
            </a:r>
            <a:br>
              <a:rPr lang="en-US" sz="1200" dirty="0">
                <a:latin typeface="+mj-lt"/>
              </a:rPr>
            </a:b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Залет средиземноморской славки на Куршскую косу.</a:t>
            </a:r>
            <a:r>
              <a:rPr lang="ru-RU" sz="1200" kern="100" dirty="0">
                <a:solidFill>
                  <a:srgbClr val="55555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15.04.2010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0E6DE-C6E0-1228-5C40-3A51E06A2A89}"/>
              </a:ext>
            </a:extLst>
          </p:cNvPr>
          <p:cNvSpPr txBox="1"/>
          <p:nvPr/>
        </p:nvSpPr>
        <p:spPr>
          <a:xfrm>
            <a:off x="4551807" y="2970781"/>
            <a:ext cx="1553471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Палестинская </a:t>
            </a:r>
            <a:r>
              <a:rPr lang="ru-RU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нектарница</a:t>
            </a: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найдена мёртвой в Крыму в 2013</a:t>
            </a:r>
          </a:p>
        </p:txBody>
      </p:sp>
    </p:spTree>
    <p:extLst>
      <p:ext uri="{BB962C8B-B14F-4D97-AF65-F5344CB8AC3E}">
        <p14:creationId xmlns:p14="http://schemas.microsoft.com/office/powerpoint/2010/main" val="215525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Казахстан и Средняя Азия</a:t>
            </a:r>
            <a:endParaRPr lang="en-US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2B554-810D-9AB1-60AF-3CD8F306E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0" y="4932750"/>
            <a:ext cx="2585864" cy="17260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3E2B5C-6F9B-B845-14FC-1E0E91FE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1" y="1115655"/>
            <a:ext cx="2956979" cy="19719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5E4246-8DF0-B7CD-83EB-ADD604DBD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8" y="4577598"/>
            <a:ext cx="2945904" cy="22094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572648-28AE-D123-BAEF-A1B232F6F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52" y="4054087"/>
            <a:ext cx="1526105" cy="271924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C8D60E-0F20-3D8F-BD36-49D2C95B5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76" y="334114"/>
            <a:ext cx="2706846" cy="17675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E179B0F-216E-4F46-B013-7313B2069180}"/>
              </a:ext>
            </a:extLst>
          </p:cNvPr>
          <p:cNvSpPr txBox="1"/>
          <p:nvPr/>
        </p:nvSpPr>
        <p:spPr>
          <a:xfrm>
            <a:off x="277660" y="3767229"/>
            <a:ext cx="2956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Митропольский О.В., Митропольский М.Г., Коршунова Е.Н. 2006. Находка индийской змеешейки в Узбекистане. – Орнитология 33: 185.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1270C5-6D28-C224-93FC-FBE6A10EAF2F}"/>
              </a:ext>
            </a:extLst>
          </p:cNvPr>
          <p:cNvSpPr txBox="1"/>
          <p:nvPr/>
        </p:nvSpPr>
        <p:spPr>
          <a:xfrm>
            <a:off x="5189487" y="3109787"/>
            <a:ext cx="4013002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Агрызков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Е.Н.,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Менлиев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Ш.М., Рустамов Э.А. 2013. Азиатский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коэль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Eudynamys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scolopacea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новый вид в авифауне Туркменистана и Средней Азии // Орнитологический вестник Казахстана и Средней Азии 2: 221.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5512921" y="2143861"/>
            <a:ext cx="3366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Афанасьев Д.В., Дворянов В.Н. 2013. Амурский свиристель </a:t>
            </a:r>
            <a:r>
              <a:rPr lang="ru-RU" sz="1200" i="1" dirty="0" err="1"/>
              <a:t>Bombycilla</a:t>
            </a:r>
            <a:r>
              <a:rPr lang="ru-RU" sz="1200" i="1" dirty="0"/>
              <a:t> </a:t>
            </a:r>
            <a:r>
              <a:rPr lang="ru-RU" sz="1200" i="1" dirty="0" err="1"/>
              <a:t>japonica</a:t>
            </a:r>
            <a:r>
              <a:rPr lang="ru-RU" sz="1200" i="1" dirty="0"/>
              <a:t> </a:t>
            </a:r>
            <a:r>
              <a:rPr lang="ru-RU" sz="1200" dirty="0"/>
              <a:t>– новый вид фауны Казахстана. – Русский орнитологический журнал, 22 (839): 152–154</a:t>
            </a:r>
            <a:r>
              <a:rPr lang="ru-RU" dirty="0"/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09630-A83A-2B51-55CB-BC677AA1A50A}"/>
              </a:ext>
            </a:extLst>
          </p:cNvPr>
          <p:cNvSpPr txBox="1"/>
          <p:nvPr/>
        </p:nvSpPr>
        <p:spPr>
          <a:xfrm>
            <a:off x="125656" y="3105834"/>
            <a:ext cx="361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Коваленко А.В., </a:t>
            </a:r>
            <a:r>
              <a:rPr lang="ru-RU" sz="1200" dirty="0" err="1"/>
              <a:t>Дякин</a:t>
            </a:r>
            <a:r>
              <a:rPr lang="ru-RU" sz="1200" dirty="0"/>
              <a:t> Г.Ю. 2009. Индийская прудовая цапля </a:t>
            </a:r>
            <a:r>
              <a:rPr lang="ru-RU" sz="1200" i="1" dirty="0" err="1"/>
              <a:t>Ardeola</a:t>
            </a:r>
            <a:r>
              <a:rPr lang="ru-RU" sz="1200" i="1" dirty="0"/>
              <a:t> </a:t>
            </a:r>
            <a:r>
              <a:rPr lang="ru-RU" sz="1200" i="1" dirty="0" err="1"/>
              <a:t>grayii</a:t>
            </a:r>
            <a:r>
              <a:rPr lang="ru-RU" sz="1200" i="1" dirty="0"/>
              <a:t> </a:t>
            </a:r>
            <a:r>
              <a:rPr lang="ru-RU" sz="1200" dirty="0"/>
              <a:t>– новый вид в фауне Казахстана. – </a:t>
            </a:r>
            <a:r>
              <a:rPr lang="ru-RU" sz="1200" dirty="0" err="1"/>
              <a:t>Selevinia</a:t>
            </a:r>
            <a:r>
              <a:rPr lang="ru-RU" sz="1200" dirty="0"/>
              <a:t>: 236.  http://www.acbk.kz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CB5ADF-F30F-081F-C196-049168B23901}"/>
              </a:ext>
            </a:extLst>
          </p:cNvPr>
          <p:cNvSpPr txBox="1"/>
          <p:nvPr/>
        </p:nvSpPr>
        <p:spPr>
          <a:xfrm>
            <a:off x="5134515" y="4112668"/>
            <a:ext cx="3768457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Эдениус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Л. 2021. Первая регистрация хлопкового блестящего чирка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Nettapus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coromandelianus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Киргизии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(2037): 823-825.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DEE60-127B-6738-2983-97484DD66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60" y="138425"/>
            <a:ext cx="2190762" cy="15647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A054EF1-DD47-FDA9-9698-6F056C245A2C}"/>
              </a:ext>
            </a:extLst>
          </p:cNvPr>
          <p:cNvSpPr txBox="1"/>
          <p:nvPr/>
        </p:nvSpPr>
        <p:spPr>
          <a:xfrm>
            <a:off x="3521021" y="2669092"/>
            <a:ext cx="18880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/>
              <a:t>Kvartalnov</a:t>
            </a:r>
            <a:r>
              <a:rPr lang="ru-RU" sz="1200" dirty="0"/>
              <a:t>, P.V., </a:t>
            </a:r>
            <a:r>
              <a:rPr lang="ru-RU" sz="1200" dirty="0" err="1"/>
              <a:t>Abdulnazarov</a:t>
            </a:r>
            <a:r>
              <a:rPr lang="ru-RU" sz="1200" dirty="0"/>
              <a:t>, A.G. 2012. </a:t>
            </a:r>
            <a:r>
              <a:rPr lang="ru-RU" sz="1200" dirty="0" err="1"/>
              <a:t>Brahminy</a:t>
            </a:r>
            <a:r>
              <a:rPr lang="ru-RU" sz="1200" dirty="0"/>
              <a:t> </a:t>
            </a:r>
            <a:r>
              <a:rPr lang="ru-RU" sz="1200" dirty="0" err="1"/>
              <a:t>starling</a:t>
            </a:r>
            <a:r>
              <a:rPr lang="ru-RU" sz="1200" dirty="0"/>
              <a:t> </a:t>
            </a:r>
            <a:r>
              <a:rPr lang="ru-RU" sz="1200" i="1" dirty="0" err="1"/>
              <a:t>Sturnus</a:t>
            </a:r>
            <a:r>
              <a:rPr lang="ru-RU" sz="1200" i="1" dirty="0"/>
              <a:t> </a:t>
            </a:r>
            <a:r>
              <a:rPr lang="ru-RU" sz="1200" i="1" dirty="0" err="1"/>
              <a:t>pagodarum</a:t>
            </a:r>
            <a:r>
              <a:rPr lang="ru-RU" sz="1200" dirty="0"/>
              <a:t> – a </a:t>
            </a:r>
            <a:r>
              <a:rPr lang="ru-RU" sz="1200" dirty="0" err="1"/>
              <a:t>new</a:t>
            </a:r>
            <a:r>
              <a:rPr lang="ru-RU" sz="1200" dirty="0"/>
              <a:t> </a:t>
            </a:r>
            <a:r>
              <a:rPr lang="ru-RU" sz="1200" dirty="0" err="1"/>
              <a:t>breeding</a:t>
            </a:r>
            <a:r>
              <a:rPr lang="ru-RU" sz="1200" dirty="0"/>
              <a:t> </a:t>
            </a:r>
            <a:r>
              <a:rPr lang="ru-RU" sz="1200" dirty="0" err="1"/>
              <a:t>bird</a:t>
            </a:r>
            <a:r>
              <a:rPr lang="ru-RU" sz="1200" dirty="0"/>
              <a:t> </a:t>
            </a:r>
            <a:r>
              <a:rPr lang="ru-RU" sz="1200" dirty="0" err="1"/>
              <a:t>species</a:t>
            </a:r>
            <a:r>
              <a:rPr lang="ru-RU" sz="1200" dirty="0"/>
              <a:t> </a:t>
            </a:r>
            <a:r>
              <a:rPr lang="ru-RU" sz="1200" dirty="0" err="1"/>
              <a:t>for</a:t>
            </a:r>
            <a:r>
              <a:rPr lang="ru-RU" sz="1200" dirty="0"/>
              <a:t> </a:t>
            </a:r>
            <a:r>
              <a:rPr lang="ru-RU" sz="1200" dirty="0" err="1"/>
              <a:t>Tajikistan</a:t>
            </a:r>
            <a:r>
              <a:rPr lang="ru-RU" sz="1200" dirty="0"/>
              <a:t>. — </a:t>
            </a:r>
            <a:r>
              <a:rPr lang="ru-RU" sz="1200" dirty="0" err="1"/>
              <a:t>Podoces</a:t>
            </a:r>
            <a:r>
              <a:rPr lang="ru-RU" sz="1200" dirty="0"/>
              <a:t>, 7 (1/2): 53-54.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2CD5C91-D5ED-B053-D1BE-C0A0B05A53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47" y="1037272"/>
            <a:ext cx="1555668" cy="16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98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5699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Предшествующие находки: вклад </a:t>
            </a:r>
            <a:r>
              <a:rPr lang="ru-RU" sz="2800" dirty="0" err="1"/>
              <a:t>Зоомузея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179B0F-216E-4F46-B013-7313B2069180}"/>
              </a:ext>
            </a:extLst>
          </p:cNvPr>
          <p:cNvSpPr txBox="1"/>
          <p:nvPr/>
        </p:nvSpPr>
        <p:spPr>
          <a:xfrm>
            <a:off x="6401532" y="3076141"/>
            <a:ext cx="25381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Квартальнов П.В., </a:t>
            </a:r>
            <a:r>
              <a:rPr lang="ru-RU" sz="1200" dirty="0" err="1"/>
              <a:t>Абдулназаров</a:t>
            </a:r>
            <a:r>
              <a:rPr lang="ru-RU" sz="1200" dirty="0"/>
              <a:t> А.Г., Архипов В.Ю., Грабовский А.В., Коблик Е.А.,  Кондрашов Ф.А. 2012. Одноцветный дрозд (</a:t>
            </a:r>
            <a:r>
              <a:rPr lang="en-US" sz="1200" i="1" dirty="0"/>
              <a:t>Turdus unicolor</a:t>
            </a:r>
            <a:r>
              <a:rPr lang="en-US" sz="1200" dirty="0"/>
              <a:t>) – </a:t>
            </a:r>
            <a:r>
              <a:rPr lang="ru-RU" sz="1200" dirty="0"/>
              <a:t>новый вид фауны Таджикистана. – Беркут, 21(1-2): 20-22.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63043-F8DD-745A-CCDF-D8C524E4B1E2}"/>
              </a:ext>
            </a:extLst>
          </p:cNvPr>
          <p:cNvSpPr txBox="1"/>
          <p:nvPr/>
        </p:nvSpPr>
        <p:spPr>
          <a:xfrm>
            <a:off x="146153" y="2916095"/>
            <a:ext cx="3098407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Филатова О.А., Титова О.В.,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Федутин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И.Д., Коблик Е.А. 2015. Первая встреча бурой олуши </a:t>
            </a:r>
            <a:r>
              <a:rPr lang="en-US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Sula </a:t>
            </a:r>
            <a:r>
              <a:rPr lang="en-US" sz="1200" i="1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leucogaster</a:t>
            </a:r>
            <a:r>
              <a:rPr lang="ru-RU" sz="1200" i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берегов Камчатки // Рус. </a:t>
            </a:r>
            <a:r>
              <a:rPr lang="ru-RU" sz="1200" spc="-1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орнитол</a:t>
            </a:r>
            <a:r>
              <a:rPr lang="ru-RU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журн. </a:t>
            </a:r>
            <a:r>
              <a:rPr lang="en-U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(1200): 3663-3665.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09630-A83A-2B51-55CB-BC677AA1A50A}"/>
              </a:ext>
            </a:extLst>
          </p:cNvPr>
          <p:cNvSpPr txBox="1"/>
          <p:nvPr/>
        </p:nvSpPr>
        <p:spPr>
          <a:xfrm>
            <a:off x="3749859" y="5408750"/>
            <a:ext cx="23863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Семёнов Г.А., Коблик Е.А., Хайдаров Д.Р. 2011. Завирушка Козлова </a:t>
            </a:r>
            <a:r>
              <a:rPr lang="ru-RU" sz="1200" i="1" dirty="0" err="1"/>
              <a:t>Prunella</a:t>
            </a:r>
            <a:r>
              <a:rPr lang="ru-RU" sz="1200" i="1" dirty="0"/>
              <a:t> </a:t>
            </a:r>
            <a:r>
              <a:rPr lang="ru-RU" sz="1200" i="1" dirty="0" err="1"/>
              <a:t>koslowi</a:t>
            </a:r>
            <a:r>
              <a:rPr lang="ru-RU" sz="1200" i="1" dirty="0"/>
              <a:t> </a:t>
            </a:r>
            <a:r>
              <a:rPr lang="ru-RU" sz="1200" dirty="0"/>
              <a:t>(</a:t>
            </a:r>
            <a:r>
              <a:rPr lang="ru-RU" sz="1200" dirty="0" err="1"/>
              <a:t>Przevalski</a:t>
            </a:r>
            <a:r>
              <a:rPr lang="ru-RU" sz="1200" dirty="0"/>
              <a:t>, 1887) – новый вид фауны Российской Федерации. – Русский орнитологический журнал, 20 (622): 8–11.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008310-7A31-E5B2-4FDF-5B98F8BBB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3" y="6022540"/>
            <a:ext cx="3402260" cy="702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5F8607-A47C-D488-721E-4F8034D6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96" y="6058749"/>
            <a:ext cx="2538164" cy="7349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64FC34-0BBF-889A-BA1D-F1A697CD7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23" y="4389315"/>
            <a:ext cx="2306630" cy="1551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F2E7E4-17BC-F426-8147-71B445BB3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53" y="3990314"/>
            <a:ext cx="3327115" cy="19190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5E0AD-54B2-C652-46B3-399902B06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475" y="2718073"/>
            <a:ext cx="3216016" cy="710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FEA3E9-97F6-B968-63BD-26DDAA0F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473" y="685835"/>
            <a:ext cx="2664934" cy="1935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F5E1B7-4F76-EFE4-F4C8-D9924007F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51" y="1066822"/>
            <a:ext cx="3098407" cy="1761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DCE005-8A1C-B2D6-6096-24C7E2FA97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450" y="64255"/>
            <a:ext cx="2165372" cy="30524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64C36C-197B-7D6B-B57B-66AB558DE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38" y="3429000"/>
            <a:ext cx="2691179" cy="20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4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4344</Words>
  <Application>Microsoft Office PowerPoint</Application>
  <PresentationFormat>Экран (4:3)</PresentationFormat>
  <Paragraphs>331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Newton-Regular</vt:lpstr>
      <vt:lpstr>Verdana</vt:lpstr>
      <vt:lpstr>Тема Office</vt:lpstr>
      <vt:lpstr>Презентация PowerPoint</vt:lpstr>
      <vt:lpstr>Презентация PowerPoint</vt:lpstr>
      <vt:lpstr>Рабочий вариант таблицы на начало 2024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Dmitry Moseikin (Manpower CAS OOO)</dc:creator>
  <cp:lastModifiedBy>Евгений Коблик</cp:lastModifiedBy>
  <cp:revision>99</cp:revision>
  <dcterms:created xsi:type="dcterms:W3CDTF">2013-01-21T13:40:33Z</dcterms:created>
  <dcterms:modified xsi:type="dcterms:W3CDTF">2024-02-15T11:49:29Z</dcterms:modified>
</cp:coreProperties>
</file>