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21" r:id="rId6"/>
  </p:sldMasterIdLst>
  <p:sldIdLst>
    <p:sldId id="257" r:id="rId7"/>
    <p:sldId id="354" r:id="rId8"/>
    <p:sldId id="359" r:id="rId9"/>
    <p:sldId id="360" r:id="rId10"/>
    <p:sldId id="368" r:id="rId11"/>
    <p:sldId id="361" r:id="rId12"/>
    <p:sldId id="364" r:id="rId13"/>
    <p:sldId id="366" r:id="rId14"/>
    <p:sldId id="367" r:id="rId15"/>
    <p:sldId id="372" r:id="rId16"/>
    <p:sldId id="397" r:id="rId17"/>
    <p:sldId id="394" r:id="rId18"/>
    <p:sldId id="395" r:id="rId19"/>
    <p:sldId id="398" r:id="rId20"/>
    <p:sldId id="399" r:id="rId21"/>
    <p:sldId id="369" r:id="rId22"/>
    <p:sldId id="373" r:id="rId23"/>
    <p:sldId id="314" r:id="rId24"/>
    <p:sldId id="315" r:id="rId25"/>
    <p:sldId id="316" r:id="rId26"/>
    <p:sldId id="370" r:id="rId27"/>
    <p:sldId id="371" r:id="rId28"/>
    <p:sldId id="345" r:id="rId29"/>
    <p:sldId id="346" r:id="rId30"/>
    <p:sldId id="262" r:id="rId31"/>
    <p:sldId id="300" r:id="rId32"/>
    <p:sldId id="322" r:id="rId33"/>
    <p:sldId id="319" r:id="rId34"/>
    <p:sldId id="328" r:id="rId35"/>
    <p:sldId id="324" r:id="rId36"/>
    <p:sldId id="325" r:id="rId37"/>
    <p:sldId id="374" r:id="rId38"/>
    <p:sldId id="353" r:id="rId39"/>
    <p:sldId id="327" r:id="rId40"/>
    <p:sldId id="355" r:id="rId41"/>
    <p:sldId id="338" r:id="rId42"/>
    <p:sldId id="396" r:id="rId43"/>
    <p:sldId id="375" r:id="rId44"/>
    <p:sldId id="356" r:id="rId45"/>
    <p:sldId id="357" r:id="rId46"/>
    <p:sldId id="343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9" r:id="rId58"/>
    <p:sldId id="390" r:id="rId59"/>
    <p:sldId id="391" r:id="rId60"/>
    <p:sldId id="392" r:id="rId61"/>
    <p:sldId id="393" r:id="rId62"/>
    <p:sldId id="376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D606"/>
    <a:srgbClr val="00B058"/>
    <a:srgbClr val="05A13D"/>
    <a:srgbClr val="E53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3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6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8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50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7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2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05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70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7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6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72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44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6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83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30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08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66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7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66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21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92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29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9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3CD30-0F96-49C7-9C2C-840DF70D09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16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95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80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12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00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496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46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34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19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0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0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50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37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59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84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6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01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45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16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89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58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62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96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6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5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5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54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78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697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999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41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73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75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3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1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57F24-68B6-40D6-BD77-7310C6B8F858}" type="datetimeFigureOut">
              <a:rPr lang="ru-RU" smtClean="0"/>
              <a:t>29.11.24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847A-9F2F-4BED-8AC0-CF31954C0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0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9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980C-441E-4D19-A911-B53E361935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C9A1B-2014-47B7-BE30-7BBAB5E23C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7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5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4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1722-195D-4805-88D2-452817ED74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2333-47AB-44EB-AC41-39CA8D419F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8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wav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wav"/><Relationship Id="rId7" Type="http://schemas.openxmlformats.org/officeDocument/2006/relationships/image" Target="../media/image3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journal/Journal-of-Phonetics-1095-8576" TargetMode="Externa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77291"/>
            <a:ext cx="6721434" cy="46807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12" y="365125"/>
            <a:ext cx="11367800" cy="1618054"/>
          </a:xfrm>
        </p:spPr>
        <p:txBody>
          <a:bodyPr>
            <a:noAutofit/>
          </a:bodyPr>
          <a:lstStyle/>
          <a:p>
            <a:pPr algn="ctr"/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</a:rPr>
              <a:t>Метод УЗИ в полевой лингвистике </a:t>
            </a:r>
            <a:endParaRPr lang="ru-RU" sz="3600" b="1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23902" y="2559229"/>
            <a:ext cx="54714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smtClean="0">
                <a:solidFill>
                  <a:schemeClr val="bg1"/>
                </a:solidFill>
                <a:latin typeface="Cambria" panose="02040503050406030204" pitchFamily="18" charset="0"/>
              </a:rPr>
              <a:t>Макеева Надежда (ИЯз РАН)</a:t>
            </a:r>
          </a:p>
          <a:p>
            <a:pPr algn="r"/>
            <a:r>
              <a:rPr lang="ru-RU" sz="2800" b="1" smtClean="0">
                <a:solidFill>
                  <a:schemeClr val="bg1"/>
                </a:solidFill>
                <a:latin typeface="Cambria" panose="02040503050406030204" pitchFamily="18" charset="0"/>
              </a:rPr>
              <a:t>Амелина Мария (ИЯз РАН)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25735" y="4887382"/>
            <a:ext cx="776957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300" b="1" smtClean="0">
                <a:solidFill>
                  <a:schemeClr val="bg1"/>
                </a:solidFill>
                <a:latin typeface="Cambria" panose="02040503050406030204" pitchFamily="18" charset="0"/>
              </a:rPr>
              <a:t>4-ая международная конференция </a:t>
            </a:r>
          </a:p>
          <a:p>
            <a:pPr algn="r"/>
            <a:r>
              <a:rPr lang="ru-RU" sz="2300" b="1" smtClean="0">
                <a:solidFill>
                  <a:schemeClr val="bg1"/>
                </a:solidFill>
                <a:latin typeface="Cambria" panose="02040503050406030204" pitchFamily="18" charset="0"/>
              </a:rPr>
              <a:t>по полевой лингвистике</a:t>
            </a:r>
          </a:p>
          <a:p>
            <a:pPr algn="r"/>
            <a:r>
              <a:rPr lang="ru-RU" sz="2300" b="1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r"/>
            <a:r>
              <a:rPr lang="ru-RU" sz="2300" b="1" smtClean="0">
                <a:solidFill>
                  <a:schemeClr val="bg1"/>
                </a:solidFill>
                <a:latin typeface="Cambria" panose="02040503050406030204" pitchFamily="18" charset="0"/>
              </a:rPr>
              <a:t>29.11.2024, </a:t>
            </a:r>
            <a:r>
              <a:rPr lang="ru-RU" sz="23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Институт </a:t>
            </a:r>
            <a:r>
              <a:rPr lang="ru-RU" sz="2300" b="1" smtClean="0">
                <a:solidFill>
                  <a:schemeClr val="bg1"/>
                </a:solidFill>
                <a:latin typeface="Cambria" panose="02040503050406030204" pitchFamily="18" charset="0"/>
              </a:rPr>
              <a:t>языкознания РАН</a:t>
            </a:r>
            <a:endParaRPr lang="en-US" sz="2300" b="1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Ограничения УЗИ-метода</a:t>
            </a:r>
            <a:endParaRPr lang="ru-RU" sz="3600">
              <a:solidFill>
                <a:srgbClr val="FFC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62" y="1928509"/>
            <a:ext cx="7078684" cy="4929492"/>
          </a:xfrm>
        </p:spPr>
      </p:pic>
      <p:sp>
        <p:nvSpPr>
          <p:cNvPr id="9" name="Овал 8"/>
          <p:cNvSpPr/>
          <p:nvPr/>
        </p:nvSpPr>
        <p:spPr>
          <a:xfrm>
            <a:off x="320631" y="1031591"/>
            <a:ext cx="420584" cy="3878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“Two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female Ghanaian speakers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to be excluded from the ultrasound analysis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for the following reasons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GF04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imaged very poorly on the ultrasound display, with the hyoid bone shadow obscuring most of the tongue back and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root”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(Kirkham &amp; Nance 2017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68)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85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2" y="152401"/>
            <a:ext cx="11103429" cy="1308264"/>
          </a:xfrm>
        </p:spPr>
        <p:txBody>
          <a:bodyPr>
            <a:noAutofit/>
          </a:bodyPr>
          <a:lstStyle/>
          <a:p>
            <a:r>
              <a:rPr lang="ru-RU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Узкая нижняя челюсть </a:t>
            </a:r>
            <a:br>
              <a:rPr lang="ru-RU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выступающий кадык, тень от подъязычной кости): тувинский</a:t>
            </a:r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муж.</a:t>
            </a:r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языка		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кончик языка →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702" y="1832758"/>
            <a:ext cx="6279247" cy="491242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7833074">
            <a:off x="8600660" y="5532033"/>
            <a:ext cx="1524000" cy="7686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81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3" y="152401"/>
            <a:ext cx="10830296" cy="570211"/>
          </a:xfrm>
        </p:spPr>
        <p:txBody>
          <a:bodyPr>
            <a:noAutofit/>
          </a:bodyPr>
          <a:lstStyle/>
          <a:p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Узкая нижняя челюсть: китайский (жен.).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языка		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кончик языка →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063" y="1152189"/>
            <a:ext cx="7107506" cy="55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35" y="198783"/>
            <a:ext cx="10830296" cy="815377"/>
          </a:xfrm>
        </p:spPr>
        <p:txBody>
          <a:bodyPr>
            <a:noAutofit/>
          </a:bodyPr>
          <a:lstStyle/>
          <a:p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«Находящая» тень от подъязычной кости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жен.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языка		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кончик языка →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374" y="1237803"/>
            <a:ext cx="6891129" cy="54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35" y="198783"/>
            <a:ext cx="10830296" cy="815377"/>
          </a:xfrm>
        </p:spPr>
        <p:txBody>
          <a:bodyPr>
            <a:noAutofit/>
          </a:bodyPr>
          <a:lstStyle/>
          <a:p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«Находящая» тень от подъязычной кости + жировые ткани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жен.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языка		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кончик языка →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374" y="1237803"/>
            <a:ext cx="6891129" cy="54948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527235" y="6069496"/>
            <a:ext cx="1364974" cy="663194"/>
          </a:xfrm>
          <a:prstGeom prst="ellipse">
            <a:avLst/>
          </a:prstGeom>
          <a:noFill/>
          <a:ln w="50800"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7833074">
            <a:off x="8547650" y="5353879"/>
            <a:ext cx="1524000" cy="7686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5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387" y="152401"/>
            <a:ext cx="10830296" cy="909655"/>
          </a:xfrm>
        </p:spPr>
        <p:txBody>
          <a:bodyPr>
            <a:noAutofit/>
          </a:bodyPr>
          <a:lstStyle/>
          <a:p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плохо виден: ительменский (жен.). </a:t>
            </a:r>
            <a:r>
              <a:rPr lang="ru-RU" sz="26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НО: всего 1 носитель!!</a:t>
            </a:r>
            <a:r>
              <a:rPr lang="en-US" sz="26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языка		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кончик языка →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62056"/>
            <a:ext cx="7124699" cy="5770544"/>
          </a:xfrm>
        </p:spPr>
      </p:pic>
    </p:spTree>
    <p:extLst>
      <p:ext uri="{BB962C8B-B14F-4D97-AF65-F5344CB8AC3E}">
        <p14:creationId xmlns:p14="http://schemas.microsoft.com/office/powerpoint/2010/main" val="296479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Case-study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гласные звуки</a:t>
            </a:r>
            <a:endParaRPr lang="ru-RU" sz="3600">
              <a:solidFill>
                <a:srgbClr val="FFC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0631" y="1031591"/>
            <a:ext cx="420584" cy="3878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639" y="457200"/>
            <a:ext cx="6139017" cy="6539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сведения о языке </a:t>
            </a:r>
            <a:r>
              <a:rPr lang="ru-RU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акан</a:t>
            </a:r>
            <a:r>
              <a:rPr lang="ru-RU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79" y="185622"/>
            <a:ext cx="4259934" cy="648251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39788" y="1555668"/>
            <a:ext cx="5543650" cy="436478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Акан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639-3, aka) 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относится к группе </a:t>
            </a:r>
            <a:r>
              <a:rPr lang="ru-RU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тано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языковой семьи </a:t>
            </a:r>
            <a:r>
              <a:rPr lang="ru-RU" sz="220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ква</a:t>
            </a:r>
            <a:r>
              <a:rPr lang="en-US" sz="22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en-US" sz="2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Акан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распространен в Гане 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имеет 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8 100 000 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носителей (</a:t>
            </a:r>
            <a:r>
              <a:rPr lang="en-US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Eberhard et al. 2019</a:t>
            </a:r>
            <a:r>
              <a:rPr lang="en-US" sz="22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22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Язык 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представлен целым рядом 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диалектов: </a:t>
            </a:r>
            <a:r>
              <a:rPr lang="ru-RU" sz="2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агона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аномабо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фанти</a:t>
            </a:r>
            <a:r>
              <a:rPr lang="ru-RU" sz="22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аквапем, ачем, ашанти, </a:t>
            </a:r>
            <a:r>
              <a:rPr lang="ru-RU" sz="2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ахафо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др.</a:t>
            </a:r>
            <a:r>
              <a:rPr lang="en-US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2" y="2464378"/>
            <a:ext cx="6181725" cy="20955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1262" y="593886"/>
            <a:ext cx="6649806" cy="6003684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Наше исследование основано на материале самого крупного из диалектов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акан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ашанти,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имеющего 3 820 000 </a:t>
            </a:r>
            <a:r>
              <a:rPr lang="ru-RU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носителей</a:t>
            </a:r>
            <a:r>
              <a:rPr lang="ru-RU" sz="20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Система гласных диалекта ашанти </a:t>
            </a:r>
            <a:r>
              <a:rPr lang="en-US" sz="20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(Dolphyne 1988)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[+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ATR]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коррелятом гласного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/a/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относящегося к набору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[-ATR],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выступает </a:t>
            </a:r>
            <a:r>
              <a:rPr lang="ru-RU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æ</a:t>
            </a:r>
            <a:r>
              <a:rPr lang="ru-RU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0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фонематический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статус которого остается под вопросом. </a:t>
            </a: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37" y="256198"/>
            <a:ext cx="4458815" cy="60665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45" y="2594593"/>
            <a:ext cx="6181725" cy="20955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945078" y="2983249"/>
            <a:ext cx="486889" cy="13181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586656" y="2983250"/>
            <a:ext cx="486888" cy="13181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1. Введение</a:t>
            </a:r>
            <a:endParaRPr lang="ru-RU" sz="3600">
              <a:solidFill>
                <a:srgbClr val="FFC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62" y="1928509"/>
            <a:ext cx="7078684" cy="4929492"/>
          </a:xfrm>
        </p:spPr>
      </p:pic>
      <p:sp>
        <p:nvSpPr>
          <p:cNvPr id="9" name="Овал 8"/>
          <p:cNvSpPr/>
          <p:nvPr/>
        </p:nvSpPr>
        <p:spPr>
          <a:xfrm>
            <a:off x="320631" y="1031591"/>
            <a:ext cx="420584" cy="3878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6756" y="365126"/>
            <a:ext cx="10427043" cy="4214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Артикуляторная база признака </a:t>
            </a:r>
            <a:r>
              <a:rPr lang="en-US" sz="29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[ATR]</a:t>
            </a:r>
            <a:endParaRPr lang="ru-RU" sz="29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  <a:endParaRPr lang="ru-RU" sz="2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525161" y="945293"/>
            <a:ext cx="11246291" cy="5492578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Ларингоскопические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исследования </a:t>
            </a:r>
            <a:r>
              <a:rPr lang="en-US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(Edmondson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Esling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2006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Edmondson et al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2007</a:t>
            </a:r>
            <a:r>
              <a:rPr lang="en-US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позволили установить артикуляторную базу признака </a:t>
            </a:r>
            <a:r>
              <a:rPr lang="en-US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[ATR] 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 всей сложности и взаимосвязи ее компонентов: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сжатие </a:t>
            </a:r>
            <a:r>
              <a:rPr lang="ru-RU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черпалонадгортанных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складок;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движение корня языка в </a:t>
            </a:r>
            <a:r>
              <a:rPr lang="ru-RU" sz="2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задне</a:t>
            </a: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-нижнем направлении;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поднятие гортани</a:t>
            </a:r>
            <a:r>
              <a:rPr lang="ru-RU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ru-RU" sz="19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а) </a:t>
            </a: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</a:t>
            </a:r>
            <a:r>
              <a:rPr lang="af-ZA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míd</a:t>
            </a:r>
            <a:r>
              <a:rPr lang="af-ZA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í</a:t>
            </a:r>
            <a:r>
              <a:rPr lang="af-ZA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] ‘</a:t>
            </a:r>
            <a:r>
              <a:rPr lang="ru-RU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 ем</a:t>
            </a:r>
            <a:r>
              <a:rPr lang="ru-RU" sz="19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r>
              <a:rPr lang="en-US" sz="19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  <a:r>
              <a:rPr lang="ru-RU" sz="19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(б) </a:t>
            </a:r>
            <a:r>
              <a:rPr lang="en-US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</a:t>
            </a:r>
            <a:r>
              <a:rPr lang="af-ZA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af-ZA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ɪ́</a:t>
            </a:r>
            <a:r>
              <a:rPr lang="af-ZA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dɪ́] ‘</a:t>
            </a:r>
            <a:r>
              <a:rPr lang="ru-RU" sz="19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меня </a:t>
            </a:r>
            <a:r>
              <a:rPr lang="ru-RU" sz="19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зовут</a:t>
            </a:r>
            <a:r>
              <a:rPr lang="af-ZA" sz="190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’</a:t>
            </a:r>
            <a:endParaRPr lang="ru-RU" sz="1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Состояние </a:t>
            </a:r>
            <a:r>
              <a:rPr lang="ru-RU" sz="1900" dirty="0">
                <a:solidFill>
                  <a:schemeClr val="bg1"/>
                </a:solidFill>
              </a:rPr>
              <a:t>гортани при произнесении (а) гласного</a:t>
            </a:r>
            <a:r>
              <a:rPr lang="en-US" sz="1900" dirty="0">
                <a:solidFill>
                  <a:schemeClr val="bg1"/>
                </a:solidFill>
              </a:rPr>
              <a:t> [</a:t>
            </a:r>
            <a:r>
              <a:rPr lang="af-ZA" sz="1900" dirty="0">
                <a:solidFill>
                  <a:schemeClr val="bg1"/>
                </a:solidFill>
              </a:rPr>
              <a:t>i]</a:t>
            </a:r>
            <a:r>
              <a:rPr lang="ru-RU" sz="1900" dirty="0">
                <a:solidFill>
                  <a:schemeClr val="bg1"/>
                </a:solidFill>
              </a:rPr>
              <a:t> набора </a:t>
            </a:r>
            <a:r>
              <a:rPr lang="en-US" sz="1900" dirty="0">
                <a:solidFill>
                  <a:schemeClr val="bg1"/>
                </a:solidFill>
              </a:rPr>
              <a:t>[+ATR] </a:t>
            </a:r>
            <a:r>
              <a:rPr lang="ru-RU" sz="1900" dirty="0">
                <a:solidFill>
                  <a:schemeClr val="bg1"/>
                </a:solidFill>
              </a:rPr>
              <a:t>и (б) гласного </a:t>
            </a:r>
            <a:r>
              <a:rPr lang="af-ZA" sz="1900" dirty="0">
                <a:solidFill>
                  <a:schemeClr val="bg1"/>
                </a:solidFill>
              </a:rPr>
              <a:t>[ɪ]</a:t>
            </a:r>
            <a:r>
              <a:rPr lang="ru-RU" sz="1900" dirty="0">
                <a:solidFill>
                  <a:schemeClr val="bg1"/>
                </a:solidFill>
              </a:rPr>
              <a:t> набора </a:t>
            </a:r>
            <a:r>
              <a:rPr lang="en-US" sz="1900" dirty="0">
                <a:solidFill>
                  <a:schemeClr val="bg1"/>
                </a:solidFill>
              </a:rPr>
              <a:t>[-ATR</a:t>
            </a:r>
            <a:r>
              <a:rPr lang="en-US" sz="1900" dirty="0" smtClean="0">
                <a:solidFill>
                  <a:schemeClr val="bg1"/>
                </a:solidFill>
              </a:rPr>
              <a:t>] </a:t>
            </a:r>
            <a:r>
              <a:rPr lang="ru-RU" sz="1900" dirty="0" smtClean="0">
                <a:solidFill>
                  <a:schemeClr val="bg1"/>
                </a:solidFill>
              </a:rPr>
              <a:t>в языке </a:t>
            </a:r>
            <a:r>
              <a:rPr lang="ru-RU" sz="1900" dirty="0" err="1" smtClean="0">
                <a:solidFill>
                  <a:schemeClr val="bg1"/>
                </a:solidFill>
              </a:rPr>
              <a:t>акан</a:t>
            </a:r>
            <a:endParaRPr lang="ru-RU" sz="1900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88" y="2596993"/>
            <a:ext cx="5782445" cy="27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9716" y="365125"/>
            <a:ext cx="10585672" cy="137686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F1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акустический коррелят признака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[ATR],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подъема: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86888" y="5879938"/>
            <a:ext cx="5510687" cy="620571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Формантная картина гласных языка </a:t>
            </a:r>
            <a:r>
              <a:rPr lang="ru-RU" sz="1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дегема</a:t>
            </a: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эдоидные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бенуэ-конго</a:t>
            </a: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Fulop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1998</a:t>
            </a: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86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6" y="1414993"/>
            <a:ext cx="5144153" cy="4169681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299203" y="5879938"/>
            <a:ext cx="5362366" cy="620571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Формантная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гласных языка </a:t>
            </a:r>
            <a:r>
              <a:rPr lang="ru-RU" sz="1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кинанде</a:t>
            </a: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(&lt;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банту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бенуэ-конго</a:t>
            </a: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[Starwalt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128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3" y="1460163"/>
            <a:ext cx="5362366" cy="4197246"/>
          </a:xfrm>
        </p:spPr>
      </p:pic>
    </p:spTree>
    <p:extLst>
      <p:ext uri="{BB962C8B-B14F-4D97-AF65-F5344CB8AC3E}">
        <p14:creationId xmlns:p14="http://schemas.microsoft.com/office/powerpoint/2010/main" val="3240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Вторичные акустические корреляты признака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[ATR]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475772"/>
            <a:ext cx="10515600" cy="4701191"/>
          </a:xfrm>
        </p:spPr>
        <p:txBody>
          <a:bodyPr/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амплитуд первых двух формант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полосы первой форманты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спектральное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Вторичные акустические корреляты не показывают стабильных различий в парах гласных, противопоставленных по признаку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[ATR],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дают результаты, различающиеся в зависимости от носителя, языка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гласного.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34537" cy="68579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91" y="1"/>
            <a:ext cx="578740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7405" y="237507"/>
            <a:ext cx="47689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Ladzro Faustina Lucy, </a:t>
            </a:r>
            <a:r>
              <a:rPr lang="en-US" sz="2600" b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</a:t>
            </a:r>
            <a:r>
              <a:rPr lang="ru-RU" sz="2600" b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р.</a:t>
            </a:r>
            <a:endParaRPr lang="ru-RU" sz="2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9343" y="237506"/>
            <a:ext cx="47689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Nketiah Eugenia</a:t>
            </a:r>
            <a:r>
              <a:rPr lang="en-US" sz="2600" b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</a:t>
            </a:r>
            <a:r>
              <a:rPr lang="ru-RU" sz="2600" b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г. р.</a:t>
            </a:r>
            <a:endParaRPr lang="ru-RU" sz="26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21840" y="729949"/>
            <a:ext cx="43701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7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00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13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6791"/>
          </a:xfrm>
        </p:spPr>
        <p:txBody>
          <a:bodyPr>
            <a:normAutofit/>
          </a:bodyPr>
          <a:lstStyle/>
          <a:p>
            <a:pPr algn="ctr"/>
            <a:r>
              <a:rPr lang="ru-RU" sz="40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анализа</a:t>
            </a:r>
            <a:endParaRPr lang="ru-RU" sz="40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313205"/>
              </p:ext>
            </p:extLst>
          </p:nvPr>
        </p:nvGraphicFramePr>
        <p:xfrm>
          <a:off x="463140" y="1805048"/>
          <a:ext cx="11258791" cy="40453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25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2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1258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17657"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[+ATR]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</a:t>
                      </a:r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[+ATR]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ɛ</a:t>
                      </a:r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[+ATR]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3000" b="1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ʊ</a:t>
                      </a:r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[+ATR]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f-ZA" sz="3000" b="1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ɔ</a:t>
                      </a:r>
                      <a:endParaRPr lang="ru-RU" sz="30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[-ATR]</a:t>
                      </a:r>
                      <a:endParaRPr lang="ru-RU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30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слов</a:t>
                      </a:r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3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произне-сений</a:t>
                      </a:r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3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</a:t>
                      </a:r>
                      <a:endParaRPr lang="ru-RU" sz="3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5331"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изолиро-ванных</a:t>
                      </a:r>
                      <a:endParaRPr lang="ru-RU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3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3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30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 фразе</a:t>
                      </a:r>
                      <a:endParaRPr lang="ru-RU" sz="2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30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3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30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3000" b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3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97"/>
            <a:ext cx="6582381" cy="45838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57" y="4707270"/>
            <a:ext cx="10616540" cy="1166791"/>
          </a:xfrm>
        </p:spPr>
        <p:txBody>
          <a:bodyPr>
            <a:normAutofit/>
          </a:bodyPr>
          <a:lstStyle/>
          <a:p>
            <a:pPr algn="ctr"/>
            <a:r>
              <a:rPr lang="af-ZA" sz="3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af-ZA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‘to eat’ 				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f-ZA" sz="3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af-ZA" sz="3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‘to </a:t>
            </a:r>
            <a:r>
              <a:rPr lang="en-US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called’</a:t>
            </a:r>
            <a:r>
              <a:rPr lang="af-ZA" sz="3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i[+ATR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111" y="4985865"/>
            <a:ext cx="609600" cy="609600"/>
          </a:xfrm>
          <a:prstGeom prst="rect">
            <a:avLst/>
          </a:prstGeom>
        </p:spPr>
      </p:pic>
      <p:pic>
        <p:nvPicPr>
          <p:cNvPr id="8" name="di[-ATR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4866" y="501576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17" y="139297"/>
            <a:ext cx="6582383" cy="4583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92056" y="2551385"/>
            <a:ext cx="1448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орень языка</a:t>
            </a:r>
            <a:endParaRPr lang="ru-RU" sz="24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80551" y="2511154"/>
            <a:ext cx="1448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языка</a:t>
            </a:r>
            <a:endParaRPr lang="ru-RU" sz="24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8349027">
            <a:off x="6485208" y="1392640"/>
            <a:ext cx="519317" cy="172295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751306">
            <a:off x="10954378" y="776551"/>
            <a:ext cx="538510" cy="172295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8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319263"/>
            <a:ext cx="11602192" cy="5092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[+ATR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af-ZA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[-ATR]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102054" y="530586"/>
            <a:ext cx="866899" cy="0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319262"/>
            <a:ext cx="1267064" cy="525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5" y="3171825"/>
            <a:ext cx="857250" cy="514350"/>
          </a:xfrm>
          <a:prstGeom prst="rect">
            <a:avLst/>
          </a:prstGeom>
        </p:spPr>
      </p:pic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" y="1251342"/>
            <a:ext cx="12075445" cy="5487905"/>
          </a:xfrm>
        </p:spPr>
      </p:pic>
    </p:spTree>
    <p:extLst>
      <p:ext uri="{BB962C8B-B14F-4D97-AF65-F5344CB8AC3E}">
        <p14:creationId xmlns:p14="http://schemas.microsoft.com/office/powerpoint/2010/main" val="10952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319263"/>
            <a:ext cx="11602192" cy="5092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[+ATR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af-ZA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[-ATR]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102054" y="530586"/>
            <a:ext cx="866899" cy="0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855"/>
            <a:ext cx="12192000" cy="554087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319262"/>
            <a:ext cx="1267064" cy="5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832" y="4956652"/>
            <a:ext cx="10260281" cy="1166791"/>
          </a:xfrm>
        </p:spPr>
        <p:txBody>
          <a:bodyPr>
            <a:normAutofit/>
          </a:bodyPr>
          <a:lstStyle/>
          <a:p>
            <a:pPr algn="ctr"/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</a:t>
            </a:r>
            <a:r>
              <a:rPr lang="af-ZA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‘to break’ 				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</a:t>
            </a:r>
            <a:r>
              <a:rPr lang="af-ZA" sz="3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ʊ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‘to be drunk’</a:t>
            </a:r>
            <a:r>
              <a:rPr lang="af-ZA" sz="3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5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27" y="212844"/>
            <a:ext cx="6523973" cy="45432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44"/>
            <a:ext cx="6523973" cy="4543200"/>
          </a:xfrm>
        </p:spPr>
      </p:pic>
      <p:pic>
        <p:nvPicPr>
          <p:cNvPr id="10" name="b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436" y="5235248"/>
            <a:ext cx="609600" cy="609600"/>
          </a:xfrm>
          <a:prstGeom prst="rect">
            <a:avLst/>
          </a:prstGeom>
        </p:spPr>
      </p:pic>
      <p:pic>
        <p:nvPicPr>
          <p:cNvPr id="11" name="b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5610" y="5235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396" y="295155"/>
            <a:ext cx="10711404" cy="7407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Ультразвуковой метод</a:t>
            </a:r>
            <a:endParaRPr lang="ru-RU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42396" y="1264047"/>
            <a:ext cx="11007299" cy="500792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Ультразвуковые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важную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нишу в сфере инструментально-фонетических исследований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2000-х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и успели внести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существенный вклад в развитие фонетической и фонологической теории. </a:t>
            </a:r>
            <a:endParaRPr lang="ru-RU" sz="23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en-US" sz="23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Ультразвуковые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сыграли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исследовании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buNone/>
            </a:pPr>
            <a:endParaRPr lang="en-US" sz="2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артикуляции </a:t>
            </a:r>
            <a:r>
              <a:rPr lang="ru-RU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кликсов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(Miller et al. 2009, Miller 2016</a:t>
            </a:r>
            <a:r>
              <a:rPr lang="en-US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3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артикуляторной базы признака продвинутости корня языка, или </a:t>
            </a:r>
            <a:r>
              <a:rPr lang="en-US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[ATR] (Advanced Tongue Root)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Gick</a:t>
            </a:r>
            <a:r>
              <a:rPr lang="en-US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2006; Allen et al. 2013; </a:t>
            </a:r>
            <a:r>
              <a:rPr lang="en-US" sz="23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</a:t>
            </a:r>
            <a:r>
              <a:rPr lang="en-US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2014; Kirkham &amp; Nance 2017);</a:t>
            </a:r>
            <a:endParaRPr lang="ru-RU" sz="23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3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фарингализованных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согласных </a:t>
            </a:r>
            <a:r>
              <a:rPr lang="ru-RU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Solami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2017, </a:t>
            </a:r>
            <a:r>
              <a:rPr lang="en-US" sz="2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Alfaifi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2020</a:t>
            </a: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just">
              <a:buNone/>
            </a:pPr>
            <a:r>
              <a:rPr lang="ru-RU" sz="2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en-US" sz="23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319263"/>
            <a:ext cx="11602192" cy="5092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[+ATR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	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				</a:t>
            </a:r>
            <a:r>
              <a:rPr lang="af-Z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f-ZA" sz="4000">
                <a:latin typeface="Times New Roman" panose="02020603050405020304" pitchFamily="18" charset="0"/>
                <a:cs typeface="Times New Roman" panose="02020603050405020304" pitchFamily="18" charset="0"/>
              </a:rPr>
              <a:t>ʊ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[-ATR]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850"/>
            <a:ext cx="12046406" cy="54747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69" y="198368"/>
            <a:ext cx="1135825" cy="746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45" y="311507"/>
            <a:ext cx="1294409" cy="5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319263"/>
            <a:ext cx="11602192" cy="5092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[+ATR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	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				</a:t>
            </a:r>
            <a:r>
              <a:rPr lang="af-Z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f-ZA" sz="4000">
                <a:latin typeface="Times New Roman" panose="02020603050405020304" pitchFamily="18" charset="0"/>
                <a:cs typeface="Times New Roman" panose="02020603050405020304" pitchFamily="18" charset="0"/>
              </a:rPr>
              <a:t>ʊ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[-ATR]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69" y="198368"/>
            <a:ext cx="1135825" cy="746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845" y="311507"/>
            <a:ext cx="1294409" cy="57529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" y="1065963"/>
            <a:ext cx="12104461" cy="5501092"/>
          </a:xfrm>
        </p:spPr>
      </p:pic>
    </p:spTree>
    <p:extLst>
      <p:ext uri="{BB962C8B-B14F-4D97-AF65-F5344CB8AC3E}">
        <p14:creationId xmlns:p14="http://schemas.microsoft.com/office/powerpoint/2010/main" val="38604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319263"/>
            <a:ext cx="11602192" cy="5092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[+ATR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	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				</a:t>
            </a:r>
            <a:r>
              <a:rPr lang="af-Z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f-ZA" sz="4000">
                <a:latin typeface="Times New Roman" panose="02020603050405020304" pitchFamily="18" charset="0"/>
                <a:cs typeface="Times New Roman" panose="02020603050405020304" pitchFamily="18" charset="0"/>
              </a:rPr>
              <a:t>ɛ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[-ATR]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87" y="278465"/>
            <a:ext cx="1229962" cy="59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263" y="319263"/>
            <a:ext cx="1346489" cy="5905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3" y="1304614"/>
            <a:ext cx="11919031" cy="5416820"/>
          </a:xfrm>
        </p:spPr>
      </p:pic>
    </p:spTree>
    <p:extLst>
      <p:ext uri="{BB962C8B-B14F-4D97-AF65-F5344CB8AC3E}">
        <p14:creationId xmlns:p14="http://schemas.microsoft.com/office/powerpoint/2010/main" val="11501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319263"/>
            <a:ext cx="11602192" cy="50926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000" b="1" smtClean="0">
                <a:solidFill>
                  <a:srgbClr val="00B0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[+ATR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	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				</a:t>
            </a:r>
            <a:r>
              <a:rPr lang="af-Z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f-ZA" sz="4000">
                <a:latin typeface="Times New Roman" panose="02020603050405020304" pitchFamily="18" charset="0"/>
                <a:cs typeface="Times New Roman" panose="02020603050405020304" pitchFamily="18" charset="0"/>
              </a:rPr>
              <a:t>ɔ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[-ATR]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342416" y="569844"/>
            <a:ext cx="866899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84711" y="569844"/>
            <a:ext cx="86689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116"/>
            <a:ext cx="12191924" cy="5443200"/>
          </a:xfrm>
        </p:spPr>
      </p:pic>
    </p:spTree>
    <p:extLst>
      <p:ext uri="{BB962C8B-B14F-4D97-AF65-F5344CB8AC3E}">
        <p14:creationId xmlns:p14="http://schemas.microsoft.com/office/powerpoint/2010/main" val="201034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50556"/>
            <a:ext cx="7778338" cy="347271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97786" y="190006"/>
            <a:ext cx="1496291" cy="2588820"/>
          </a:xfrm>
        </p:spPr>
        <p:txBody>
          <a:bodyPr>
            <a:no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[+ATR]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[+ATR]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[+ATR]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[+ATR]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9785925" y="447073"/>
            <a:ext cx="581890" cy="3804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922" y="846887"/>
            <a:ext cx="771896" cy="590864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9794197" y="1908241"/>
            <a:ext cx="56534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785925" y="2600524"/>
            <a:ext cx="581890" cy="172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6"/>
          <p:cNvSpPr txBox="1">
            <a:spLocks/>
          </p:cNvSpPr>
          <p:nvPr/>
        </p:nvSpPr>
        <p:spPr>
          <a:xfrm>
            <a:off x="10497787" y="3529402"/>
            <a:ext cx="1496290" cy="2588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[-ATR]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ɛ [-ATR]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ʊ [-ATR]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ɔ [-ATR]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0165278" y="3782649"/>
            <a:ext cx="210809" cy="3804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794197" y="3782649"/>
            <a:ext cx="229280" cy="3804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177" y="4209327"/>
            <a:ext cx="297492" cy="59900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036" y="4217472"/>
            <a:ext cx="260441" cy="590864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9815873" y="5218923"/>
            <a:ext cx="229280" cy="380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171345" y="5215119"/>
            <a:ext cx="229280" cy="380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812923" y="5915251"/>
            <a:ext cx="229280" cy="380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194064" y="5915251"/>
            <a:ext cx="229280" cy="380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" y="55402"/>
            <a:ext cx="7781223" cy="34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97786" y="190006"/>
            <a:ext cx="1496291" cy="2980706"/>
          </a:xfrm>
        </p:spPr>
        <p:txBody>
          <a:bodyPr>
            <a:no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[+ATR]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[+ATR]</a:t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 [-ATR]</a:t>
            </a:r>
            <a:b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ɛ [-ATR]</a:t>
            </a:r>
            <a:b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9785925" y="447073"/>
            <a:ext cx="581890" cy="3804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922" y="846887"/>
            <a:ext cx="771896" cy="590864"/>
          </a:xfrm>
          <a:prstGeom prst="rect">
            <a:avLst/>
          </a:prstGeom>
        </p:spPr>
      </p:pic>
      <p:sp>
        <p:nvSpPr>
          <p:cNvPr id="27" name="Заголовок 6"/>
          <p:cNvSpPr txBox="1">
            <a:spLocks/>
          </p:cNvSpPr>
          <p:nvPr/>
        </p:nvSpPr>
        <p:spPr>
          <a:xfrm>
            <a:off x="10497787" y="3529402"/>
            <a:ext cx="1496290" cy="2588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u [+ATR]</a:t>
            </a:r>
            <a:b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o [+ATR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ʊ [-ATR]</a:t>
            </a:r>
            <a:b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ɔ [-ATR]</a:t>
            </a:r>
            <a:endParaRPr lang="ru-RU" sz="2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0180580" y="1870776"/>
            <a:ext cx="210809" cy="3804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309" y="2318436"/>
            <a:ext cx="297492" cy="59900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70" y="2322509"/>
            <a:ext cx="260441" cy="590864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9815873" y="5218923"/>
            <a:ext cx="229280" cy="380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171345" y="5215119"/>
            <a:ext cx="229280" cy="380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812923" y="5915251"/>
            <a:ext cx="229280" cy="380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194064" y="5915251"/>
            <a:ext cx="229280" cy="380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856"/>
            <a:ext cx="7781223" cy="347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5143" cy="3474000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9794197" y="1878228"/>
            <a:ext cx="229280" cy="3804"/>
          </a:xfrm>
          <a:prstGeom prst="line">
            <a:avLst/>
          </a:prstGeom>
          <a:ln w="63500">
            <a:solidFill>
              <a:srgbClr val="1FD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815873" y="3772667"/>
            <a:ext cx="56534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9803849" y="4494767"/>
            <a:ext cx="581890" cy="172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4905" y="439839"/>
            <a:ext cx="5307243" cy="10475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корня языка (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Root Position)</a:t>
            </a:r>
            <a:r>
              <a:rPr lang="ru-RU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4905" y="1764148"/>
            <a:ext cx="4726834" cy="415797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</a:p>
          <a:p>
            <a:endParaRPr lang="en-US" sz="24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 гласного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сдвинут назад по сравнению с гласным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ожидаем,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Root Position [+ATR] &lt; </a:t>
            </a:r>
          </a:p>
          <a:p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Tongue Root Position [-ATR]</a:t>
            </a:r>
            <a:endParaRPr lang="ru-RU" sz="24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8036" y="368981"/>
            <a:ext cx="8110847" cy="50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095924"/>
            <a:ext cx="6763846" cy="5102995"/>
          </a:xfrm>
        </p:spPr>
      </p:pic>
    </p:spTree>
    <p:extLst>
      <p:ext uri="{BB962C8B-B14F-4D97-AF65-F5344CB8AC3E}">
        <p14:creationId xmlns:p14="http://schemas.microsoft.com/office/powerpoint/2010/main" val="5116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6648" y="327404"/>
            <a:ext cx="10781818" cy="5541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корня языка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(Tongue Root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22247" y="482283"/>
            <a:ext cx="8110847" cy="50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" y="1371599"/>
            <a:ext cx="2940774" cy="2205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3" y="4237427"/>
            <a:ext cx="2742153" cy="1246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77" y="1380450"/>
            <a:ext cx="2986549" cy="22399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22" y="4218972"/>
            <a:ext cx="2891434" cy="1314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55" y="1380450"/>
            <a:ext cx="3023008" cy="22672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75" y="4130988"/>
            <a:ext cx="3085031" cy="14020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87" y="1387176"/>
            <a:ext cx="3005071" cy="2253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92" y="4095592"/>
            <a:ext cx="3205752" cy="14312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9838" y="969574"/>
            <a:ext cx="108686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af-ZA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i</a:t>
            </a:r>
            <a:r>
              <a:rPr lang="af-ZA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vs. </a:t>
            </a:r>
            <a:r>
              <a:rPr lang="af-ZA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ɪ			e vs. ɛ			u vs. ʊ			o vs. ɔ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870"/>
          </a:xfrm>
        </p:spPr>
        <p:txBody>
          <a:bodyPr>
            <a:normAutofit/>
          </a:bodyPr>
          <a:lstStyle/>
          <a:p>
            <a:pPr algn="ctr"/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315996"/>
            <a:ext cx="10515600" cy="4860967"/>
          </a:xfrm>
        </p:spPr>
        <p:txBody>
          <a:bodyPr>
            <a:normAutofit/>
          </a:bodyPr>
          <a:lstStyle/>
          <a:p>
            <a:pPr algn="just"/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произнесении гласного [+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в сравнении с гласным [‑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той же пары корень языка оказывается расположенным ближе к началу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полярной системы координат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3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504" y="106877"/>
            <a:ext cx="11804073" cy="1405027"/>
          </a:xfrm>
        </p:spPr>
        <p:txBody>
          <a:bodyPr numCol="1">
            <a:noAutofit/>
          </a:bodyPr>
          <a:lstStyle/>
          <a:p>
            <a:pPr algn="ctr"/>
            <a:r>
              <a:rPr lang="en-US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Degree (</a:t>
            </a:r>
            <a:r>
              <a:rPr lang="en-US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тепень изогнутости языка</a:t>
            </a:r>
            <a:r>
              <a:rPr lang="en-US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008" y="3752603"/>
            <a:ext cx="11424062" cy="294508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</a:p>
          <a:p>
            <a:pPr algn="just"/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по крайней мере в ряде случаев высота спинки языка гласного 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[+ATR]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высоты спинки языка гласного 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[-ATR],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 </a:t>
            </a:r>
            <a:r>
              <a:rPr lang="en-US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CD[+ATR] &gt; CD[-ATR]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мы ожидаем, что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Degree [+ATR] &gt; Curve Degree [-</a:t>
            </a:r>
            <a:r>
              <a:rPr lang="en-US" sz="2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ATR]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8036" y="368981"/>
            <a:ext cx="8110847" cy="50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9" y="1495780"/>
            <a:ext cx="4545897" cy="2272948"/>
          </a:xfrm>
        </p:spPr>
      </p:pic>
    </p:spTree>
    <p:extLst>
      <p:ext uri="{BB962C8B-B14F-4D97-AF65-F5344CB8AC3E}">
        <p14:creationId xmlns:p14="http://schemas.microsoft.com/office/powerpoint/2010/main" val="17789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4839" y="285008"/>
            <a:ext cx="6759862" cy="6329547"/>
          </a:xfrm>
        </p:spPr>
        <p:txBody>
          <a:bodyPr>
            <a:noAutofit/>
          </a:bodyPr>
          <a:lstStyle/>
          <a:p>
            <a:r>
              <a:rPr lang="ru-RU" sz="30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УЗИ-аппаратура </a:t>
            </a:r>
          </a:p>
          <a:p>
            <a:r>
              <a:rPr lang="en-US" sz="30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Ultrasound system</a:t>
            </a:r>
            <a:endParaRPr lang="ru-RU" sz="30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Ultrasound tongue imaging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(UTI)</a:t>
            </a:r>
            <a:endParaRPr lang="ru-RU" sz="2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исследовать 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языка 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(кончика, средней части и корня) при произнесении звуков речи </a:t>
            </a:r>
          </a:p>
          <a:p>
            <a:pPr algn="just"/>
            <a:endParaRPr lang="ru-RU" sz="260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неинвазивный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</a:t>
            </a:r>
          </a:p>
          <a:p>
            <a:pPr algn="just"/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программа </a:t>
            </a:r>
            <a:r>
              <a:rPr lang="en-US" sz="2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Articulate Assistant Advanced</a:t>
            </a:r>
            <a:r>
              <a:rPr lang="ru-RU" sz="2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AAA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versions 2.19.01, </a:t>
            </a:r>
            <a:r>
              <a:rPr lang="ru-RU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220.5.1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Edinburgh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Articulate </a:t>
            </a:r>
            <a:r>
              <a:rPr lang="en-US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endParaRPr lang="ru-RU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4842" cy="6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8036" y="265955"/>
            <a:ext cx="5629655" cy="473037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 Degree (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тепень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изогнутости языка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8036" y="368981"/>
            <a:ext cx="8110847" cy="50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7503" y="5417963"/>
            <a:ext cx="5207731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значимости полученного значения критерия Стьюдента / Манна-Уитни: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&lt;0.001***,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&lt;0.01**,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&lt;0.05*,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&gt;0.05 – пустая ячейка. </a:t>
            </a:r>
          </a:p>
          <a:p>
            <a:r>
              <a:rPr lang="af-ZA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vowel 1 &lt; vowel 2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f-Z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vowel 1 &gt; vowel 2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2" y="953542"/>
            <a:ext cx="5852172" cy="4389129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884681" y="1526927"/>
          <a:ext cx="2190830" cy="3422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5415">
                  <a:extLst>
                    <a:ext uri="{9D8B030D-6E8A-4147-A177-3AD203B41FA5}">
                      <a16:colId xmlns="" xmlns:a16="http://schemas.microsoft.com/office/drawing/2014/main" val="1681861663"/>
                    </a:ext>
                  </a:extLst>
                </a:gridCol>
                <a:gridCol w="1095415">
                  <a:extLst>
                    <a:ext uri="{9D8B030D-6E8A-4147-A177-3AD203B41FA5}">
                      <a16:colId xmlns="" xmlns:a16="http://schemas.microsoft.com/office/drawing/2014/main" val="3003483416"/>
                    </a:ext>
                  </a:extLst>
                </a:gridCol>
              </a:tblGrid>
              <a:tr h="523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Curve Degree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37559196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0,4516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7760043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ɪ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0,3344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86596728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0,5063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06480485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ɛ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0,3346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69662145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0,5714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15540977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ʊ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0,4273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64261407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0,5118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73403009"/>
                  </a:ext>
                </a:extLst>
              </a:tr>
              <a:tr h="354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ɔ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0,3439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6401514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496016" y="953542"/>
          <a:ext cx="3043265" cy="1651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5489">
                  <a:extLst>
                    <a:ext uri="{9D8B030D-6E8A-4147-A177-3AD203B41FA5}">
                      <a16:colId xmlns="" xmlns:a16="http://schemas.microsoft.com/office/drawing/2014/main" val="3544082806"/>
                    </a:ext>
                  </a:extLst>
                </a:gridCol>
                <a:gridCol w="1747776">
                  <a:extLst>
                    <a:ext uri="{9D8B030D-6E8A-4147-A177-3AD203B41FA5}">
                      <a16:colId xmlns="" xmlns:a16="http://schemas.microsoft.com/office/drawing/2014/main" val="1860237844"/>
                    </a:ext>
                  </a:extLst>
                </a:gridCol>
              </a:tblGrid>
              <a:tr h="330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Curve Degree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82821010"/>
                  </a:ext>
                </a:extLst>
              </a:tr>
              <a:tr h="330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/i/ vs. /ɪ/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30718729"/>
                  </a:ext>
                </a:extLst>
              </a:tr>
              <a:tr h="330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/e/ vs. /ɛ/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27499067"/>
                  </a:ext>
                </a:extLst>
              </a:tr>
              <a:tr h="330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/u/ vs. /ʊ/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60829345"/>
                  </a:ext>
                </a:extLst>
              </a:tr>
              <a:tr h="3302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f-Z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/o/ vs. /ɔ/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***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19858509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79" y="2974486"/>
            <a:ext cx="3411011" cy="1522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79" y="4772340"/>
            <a:ext cx="3524862" cy="15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870"/>
          </a:xfrm>
        </p:spPr>
        <p:txBody>
          <a:bodyPr>
            <a:normAutofit/>
          </a:bodyPr>
          <a:lstStyle/>
          <a:p>
            <a:pPr algn="ctr"/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315996"/>
            <a:ext cx="10515600" cy="48609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в положении корня языка отражается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особенностях формы языка при произнесении гласных разных наборов: для гласных [+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оказываются характерными более высокий индекс выгнутости спинки языка и большая степень изогнутости языка по сравнению с их коррелятами набора [-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1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522513"/>
            <a:ext cx="10285021" cy="1405995"/>
          </a:xfrm>
        </p:spPr>
        <p:txBody>
          <a:bodyPr>
            <a:noAutofit/>
          </a:bodyPr>
          <a:lstStyle/>
          <a:p>
            <a:r>
              <a:rPr lang="ru-RU" sz="3600" b="1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Case-study</a:t>
            </a: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b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согласные звуки и коартикуляция</a:t>
            </a:r>
            <a:endParaRPr lang="ru-RU" sz="3600">
              <a:solidFill>
                <a:srgbClr val="FFC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0631" y="1031591"/>
            <a:ext cx="420584" cy="3878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D:\Nenets Maps\Коряков\Nenets_5_a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0"/>
            <a:ext cx="1010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/>
          <p:cNvSpPr/>
          <p:nvPr/>
        </p:nvSpPr>
        <p:spPr>
          <a:xfrm>
            <a:off x="6096000" y="279400"/>
            <a:ext cx="1943100" cy="431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816600" y="393700"/>
            <a:ext cx="13970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67550" y="2019300"/>
            <a:ext cx="787400" cy="63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11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3" y="1779588"/>
            <a:ext cx="11418993" cy="49514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консонантизма </a:t>
            </a:r>
            <a:br>
              <a:rPr lang="ru-RU" sz="3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</a:t>
            </a:r>
            <a: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3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19]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290050" y="4759200"/>
            <a:ext cx="565150" cy="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290050" y="2977294"/>
            <a:ext cx="565150" cy="584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12" y="5207000"/>
            <a:ext cx="3143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0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33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вокализма </a:t>
            </a:r>
            <a:r>
              <a:rPr lang="ru-RU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</a:t>
            </a: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[Nikolaeva 2014: 17]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86" y="2171700"/>
            <a:ext cx="9465871" cy="3429021"/>
          </a:xfrm>
        </p:spPr>
      </p:pic>
    </p:spTree>
    <p:extLst>
      <p:ext uri="{BB962C8B-B14F-4D97-AF65-F5344CB8AC3E}">
        <p14:creationId xmlns:p14="http://schemas.microsoft.com/office/powerpoint/2010/main" val="3174938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4839" y="285008"/>
            <a:ext cx="6759862" cy="6329547"/>
          </a:xfrm>
        </p:spPr>
        <p:txBody>
          <a:bodyPr>
            <a:noAutofit/>
          </a:bodyPr>
          <a:lstStyle/>
          <a:p>
            <a:pPr algn="l"/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996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06639" y="740251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0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Артём (Хадри) Окотэтто</a:t>
            </a:r>
            <a:endParaRPr lang="en-US" sz="3000" b="1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ru-RU" sz="3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р.</a:t>
            </a:r>
            <a:endParaRPr lang="en-US" sz="30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105703"/>
              </p:ext>
            </p:extLst>
          </p:nvPr>
        </p:nvGraphicFramePr>
        <p:xfrm>
          <a:off x="838200" y="1825625"/>
          <a:ext cx="10515600" cy="960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ə</a:t>
                      </a:r>
                      <a:endParaRPr lang="ru-RU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a</a:t>
                      </a:r>
                      <a:endParaRPr lang="ru-RU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æ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e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i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ī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o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u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#x + ū</a:t>
                      </a:r>
                      <a:endParaRPr lang="ru-RU" sz="2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27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401500"/>
              </p:ext>
            </p:extLst>
          </p:nvPr>
        </p:nvGraphicFramePr>
        <p:xfrm>
          <a:off x="838200" y="3711163"/>
          <a:ext cx="10515600" cy="960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  <a:gridCol w="105156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ə</a:t>
                      </a:r>
                      <a:endParaRPr lang="ru-RU" sz="24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a</a:t>
                      </a:r>
                      <a:endParaRPr lang="ru-RU" sz="2400" b="1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æ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e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i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ī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o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u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#ŋ + ū</a:t>
                      </a:r>
                      <a:endParaRPr lang="ru-RU" sz="2400" b="1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7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 b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ru-RU" sz="27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487632"/>
              </p:ext>
            </p:extLst>
          </p:nvPr>
        </p:nvGraphicFramePr>
        <p:xfrm>
          <a:off x="814450" y="5199339"/>
          <a:ext cx="7886700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ноготь, коготь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‘nail,</a:t>
                      </a:r>
                      <a:r>
                        <a:rPr lang="en-US" sz="2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claw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056659"/>
              </p:ext>
            </p:extLst>
          </p:nvPr>
        </p:nvGraphicFramePr>
        <p:xfrm>
          <a:off x="812470" y="5743624"/>
          <a:ext cx="7886700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ŋǝ</a:t>
                      </a:r>
                      <a:r>
                        <a:rPr lang="en-US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bt</a:t>
                      </a:r>
                      <a:r>
                        <a:rPr lang="ru-RU" sz="220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 (ӈ</a:t>
                      </a: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запах</a:t>
                      </a:r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endParaRPr lang="ru-RU" sz="2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‘smell’</a:t>
                      </a:r>
                      <a:endParaRPr lang="ru-RU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829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87325"/>
            <a:ext cx="111887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среднего ряда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среднего ряда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ə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a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#ŋ (+ ə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#ŋ (+ a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языка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языка</a:t>
            </a:r>
            <a:endParaRPr lang="ru-RU" sz="29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71500" y="7620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92200" y="762000"/>
            <a:ext cx="3810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311900" y="736600"/>
            <a:ext cx="584200" cy="0"/>
          </a:xfrm>
          <a:prstGeom prst="line">
            <a:avLst/>
          </a:prstGeom>
          <a:ln w="76200">
            <a:solidFill>
              <a:srgbClr val="00C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27400" y="7620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886200" y="762000"/>
            <a:ext cx="381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991600" y="736600"/>
            <a:ext cx="6477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23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" y="1414800"/>
            <a:ext cx="12191925" cy="5443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187325"/>
            <a:ext cx="11747500" cy="1616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переднего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ряда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ŋ (+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переднего ряда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æ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x (+ e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x (+ /i/ [ɨ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 		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x (+ ī) [xʲi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:]</a:t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æ) 		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e) 	 	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/i/ [ɨ]) 		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ī) [ŋɨ:]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языка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	корень языка</a:t>
            </a:r>
            <a:endParaRPr lang="ru-RU" sz="29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3200" y="818213"/>
            <a:ext cx="3302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98500" y="818213"/>
            <a:ext cx="3302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3200" y="1206500"/>
            <a:ext cx="774700" cy="541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302000" y="836326"/>
            <a:ext cx="330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794832" y="836326"/>
            <a:ext cx="330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794832" y="1206500"/>
            <a:ext cx="837368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47698" y="818213"/>
            <a:ext cx="3302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98059" y="1206500"/>
            <a:ext cx="879839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498059" y="814465"/>
            <a:ext cx="3302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898327" y="814465"/>
            <a:ext cx="330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401570" y="814465"/>
            <a:ext cx="330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401570" y="1206500"/>
            <a:ext cx="826957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59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5"/>
            <a:ext cx="12207521" cy="6492875"/>
          </a:xfrm>
        </p:spPr>
      </p:pic>
    </p:spTree>
    <p:extLst>
      <p:ext uri="{BB962C8B-B14F-4D97-AF65-F5344CB8AC3E}">
        <p14:creationId xmlns:p14="http://schemas.microsoft.com/office/powerpoint/2010/main" val="2639079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800"/>
            <a:ext cx="12191925" cy="54432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62" y="294025"/>
            <a:ext cx="10515600" cy="1120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заднего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ряда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ŋ (+ 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 заднего ряда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o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u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(+ ū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o) 		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u) 		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#ŋ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(+ ū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языка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	корень языка</a:t>
            </a:r>
            <a:endParaRPr lang="ru-RU" sz="290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205427" y="58586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684727" y="585865"/>
            <a:ext cx="330200" cy="0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684727" y="1017665"/>
            <a:ext cx="850900" cy="11035"/>
          </a:xfrm>
          <a:prstGeom prst="line">
            <a:avLst/>
          </a:prstGeom>
          <a:ln w="76200">
            <a:solidFill>
              <a:srgbClr val="E959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991100" y="58586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57700" y="585865"/>
            <a:ext cx="3302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57700" y="1028700"/>
            <a:ext cx="863600" cy="0"/>
          </a:xfrm>
          <a:prstGeom prst="line">
            <a:avLst/>
          </a:prstGeom>
          <a:ln w="76200">
            <a:solidFill>
              <a:srgbClr val="A917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785100" y="58586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200900" y="585865"/>
            <a:ext cx="3302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200900" y="1028700"/>
            <a:ext cx="914400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077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#x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				#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ŋ 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 </a:t>
            </a:r>
            <a:r>
              <a:rPr lang="ru-RU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гласные</a:t>
            </a:r>
            <a: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9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языка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900">
                <a:latin typeface="Times New Roman" panose="02020603050405020304" pitchFamily="18" charset="0"/>
                <a:cs typeface="Times New Roman" panose="02020603050405020304" pitchFamily="18" charset="0"/>
              </a:rPr>
              <a:t>	корень языка</a:t>
            </a:r>
            <a:endParaRPr lang="ru-RU" sz="29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500"/>
            <a:ext cx="12191925" cy="5443200"/>
          </a:xfrm>
        </p:spPr>
      </p:pic>
    </p:spTree>
    <p:extLst>
      <p:ext uri="{BB962C8B-B14F-4D97-AF65-F5344CB8AC3E}">
        <p14:creationId xmlns:p14="http://schemas.microsoft.com/office/powerpoint/2010/main" val="421068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504" y="106877"/>
            <a:ext cx="11804073" cy="1405027"/>
          </a:xfrm>
        </p:spPr>
        <p:txBody>
          <a:bodyPr numCol="2">
            <a:noAutofit/>
          </a:bodyPr>
          <a:lstStyle/>
          <a:p>
            <a:pPr algn="ctr"/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Degree 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тепень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изогнутости языка</a:t>
            </a: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 Position 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изгиба языка)</a:t>
            </a:r>
            <a:endParaRPr lang="ru-RU" sz="2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7752" y="4085863"/>
            <a:ext cx="11321318" cy="2611820"/>
          </a:xfrm>
        </p:spPr>
        <p:txBody>
          <a:bodyPr>
            <a:normAutofit/>
          </a:bodyPr>
          <a:lstStyle/>
          <a:p>
            <a:endParaRPr lang="ru-RU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8036" y="368981"/>
            <a:ext cx="8110847" cy="50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4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9" y="1495780"/>
            <a:ext cx="4545897" cy="227294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50" y="1475766"/>
            <a:ext cx="4445721" cy="22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22880" cy="6635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изогнутости языка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</a:t>
            </a:r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endParaRPr lang="ru-RU" sz="51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68900" y="4288936"/>
            <a:ext cx="4363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Significance codes for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-values: p&lt;0.001***,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p&lt;0.01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**, p&lt;0.05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97" y="2743053"/>
            <a:ext cx="5035376" cy="1545883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" y="1163256"/>
            <a:ext cx="6412374" cy="4809281"/>
          </a:xfrm>
        </p:spPr>
      </p:pic>
    </p:spTree>
    <p:extLst>
      <p:ext uri="{BB962C8B-B14F-4D97-AF65-F5344CB8AC3E}">
        <p14:creationId xmlns:p14="http://schemas.microsoft.com/office/powerpoint/2010/main" val="9840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055" y="349212"/>
            <a:ext cx="8245065" cy="8386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изогнутости языка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#x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1187854"/>
            <a:ext cx="7204488" cy="540336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84" y="2635059"/>
            <a:ext cx="3534576" cy="29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964" y="513868"/>
            <a:ext cx="8222880" cy="6635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изгиба языка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#ŋ</a:t>
            </a:r>
            <a:r>
              <a:rPr lang="ru-RU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6537" y="4382422"/>
            <a:ext cx="4642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Significance codes for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-values: p&lt;0.001***,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p&lt;0.01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**, p&lt;0.05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8" y="1206451"/>
            <a:ext cx="6112077" cy="458405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11" y="2023905"/>
            <a:ext cx="4521019" cy="22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631" y="405637"/>
            <a:ext cx="8245065" cy="8386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изгиба языка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#x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V)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3" y="1383970"/>
            <a:ext cx="6074284" cy="455571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32" y="1999716"/>
            <a:ext cx="3587920" cy="33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73888" y="365125"/>
            <a:ext cx="10479911" cy="67080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94359" y="1035934"/>
            <a:ext cx="10759441" cy="490766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Alfaifi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Ćavar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Lulich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Tongue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Hijazi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voiceless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emphatc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non-emphatic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coronal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consonants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Acoustical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2020. pp.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2582-2582.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Allen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Pulleyblank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Ajíbóye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O.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Articulatory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Yoruba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vowels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ul­trasound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Phonology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2013, 30</a:t>
            </a:r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pp.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183–210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Solami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emphatics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uvulars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pharyngeals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laryngeals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dialects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Canadian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Acoustics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Acoustique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Canadienne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2017. pp.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25-35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Edmondson J.A.,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Esling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J.H.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valves of the throat and their functioning in tone, vocal register and stress: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Laryngoscopic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studies.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Phonology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2006, 23. pp. 157–191.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Edmondson J. A.,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Esling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J. H. The laryngeal basis for the feature [‑ATR]. Paper for delivery at the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Annual Conf. on African Linguistics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Euguene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Univ. of Oregon, 2006).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Edmondson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J. A.,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Padayodi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C. M., Hassan Z. M.,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Esling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J. H. The laryngeal articulator: Source and resonator. In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Trouvain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W.J. Barry (Eds.),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Proc. of the 16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Congress of Phonetic Sciences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Saarbrücken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Universität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Saarlandes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2007, 2065–2068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Fulop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S. A., Kari E.,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Ladefoged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P. An acoustic study of the tongue root contrasts in Degema vowels.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Phonetica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1998, 55: 80–98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Gick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Pulleyblank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Campbell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Mutaka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vowels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transparency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Kinande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vowel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Phonology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2006, 23: 1–20.</a:t>
            </a:r>
          </a:p>
          <a:p>
            <a:pPr lvl="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Hudu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[ATR]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involves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tongue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articulation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2014, 143: 36–51.</a:t>
            </a:r>
          </a:p>
          <a:p>
            <a:pPr lvl="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Kirkham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Nance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acoustic-articulatory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bilingual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vowel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produc­tion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Advanced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tongue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vowels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lax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vowels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Ghanaian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Pho­netics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2017, 62: 65–81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f-Z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Miller </a:t>
            </a:r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Posterior lingual gestures and tongue shape in Mangetti Dune !Xung clicks.</a:t>
            </a:r>
            <a:r>
              <a:rPr lang="af-Z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Journal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Phonetics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55(1)</a:t>
            </a:r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pp.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119-148</a:t>
            </a:r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af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Brugman J., Sands B., Namaseb L., Exter M., Collins C.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Differences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airstream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articulation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N|uu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clicks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Phonetic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130-161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Starwalt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C. G. A.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acoustic correlates of ATR harmony in seven- and nine-vowel African languages: A phonetic inquiry into phonological structure.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Ph.D. diss., Univ. of Texas at Arlington, 2008.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6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7512" y="285008"/>
            <a:ext cx="11507189" cy="6329547"/>
          </a:xfrm>
        </p:spPr>
        <p:txBody>
          <a:bodyPr>
            <a:noAutofit/>
          </a:bodyPr>
          <a:lstStyle/>
          <a:p>
            <a:r>
              <a:rPr lang="ru-RU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уже удалось собрать? </a:t>
            </a:r>
          </a:p>
          <a:p>
            <a:r>
              <a:rPr lang="ru-RU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2021-2024 гг., Ияз РАН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кумыкский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тюркские): велярные и увулярные согласные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балкарский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тюркские): велярные, увулярные и др. согласные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тувинский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тюркские) – 2 диалекта: фарингализованные гласные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долганский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тюркские): велярные согласные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тундровый </a:t>
            </a:r>
            <a:r>
              <a:rPr lang="ru-RU" sz="21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самодийские 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уральские): велярные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тунгусо-маньчжурские)</a:t>
            </a:r>
            <a:endParaRPr lang="ru-RU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корякский</a:t>
            </a:r>
            <a: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чукотско-камчатские)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люторский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чукотско-камчатские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акан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ква)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1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итайский </a:t>
            </a:r>
            <a:r>
              <a:rPr lang="ru-RU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сино-тибетские)</a:t>
            </a:r>
            <a:endParaRPr lang="ru-RU" sz="210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двух носителей акан, русский от трёх носителей китайского, русский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Экспедиция О. А. Казакевич (2024)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ительменский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корякский </a:t>
            </a:r>
          </a:p>
          <a:p>
            <a:pPr algn="l"/>
            <a:r>
              <a:rPr lang="ru-RU" sz="21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(Камчатский край, с. Тигиль).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7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71" y="-83126"/>
            <a:ext cx="4528447" cy="66501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40" y="-83126"/>
            <a:ext cx="4813640" cy="6650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5" y="-83126"/>
            <a:ext cx="4987635" cy="66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27075" cy="54953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7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11206_1421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31692" y="1584734"/>
            <a:ext cx="6592840" cy="3708389"/>
          </a:xfrm>
        </p:spPr>
      </p:pic>
    </p:spTree>
    <p:extLst>
      <p:ext uri="{BB962C8B-B14F-4D97-AF65-F5344CB8AC3E}">
        <p14:creationId xmlns:p14="http://schemas.microsoft.com/office/powerpoint/2010/main" val="242872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1305</Words>
  <Application>Microsoft Office PowerPoint</Application>
  <PresentationFormat>Широкоэкранный</PresentationFormat>
  <Paragraphs>313</Paragraphs>
  <Slides>57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Cambria</vt:lpstr>
      <vt:lpstr>Times New Roman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6_Тема Office</vt:lpstr>
      <vt:lpstr>Метод УЗИ в полевой лингвистике </vt:lpstr>
      <vt:lpstr>1. Введение</vt:lpstr>
      <vt:lpstr>Ультразвуковой метод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Ограничения УЗИ-метода</vt:lpstr>
      <vt:lpstr>Презентация PowerPoint</vt:lpstr>
      <vt:lpstr>Узкая нижняя челюсть  (+ выступающий кадык, тень от подъязычной кости): тувинский (муж.). ← корень языка      кончик языка →</vt:lpstr>
      <vt:lpstr>Узкая нижняя челюсть: китайский (жен.). ← корень языка      кончик языка →</vt:lpstr>
      <vt:lpstr>«Находящая» тень от подъязычной кости: жен. ← корень языка      кончик языка →</vt:lpstr>
      <vt:lpstr>«Находящая» тень от подъязычной кости + жировые ткани: жен. ← корень языка      кончик языка →</vt:lpstr>
      <vt:lpstr>Язык плохо виден: ительменский (жен.). НО: всего 1 носитель!! ← корень языка      кончик языка →</vt:lpstr>
      <vt:lpstr>3. Case-study: гласные звуки</vt:lpstr>
      <vt:lpstr>Основные сведения о языке акан </vt:lpstr>
      <vt:lpstr>Презентация PowerPoint</vt:lpstr>
      <vt:lpstr>Артикуляторная база признака [ATR]</vt:lpstr>
      <vt:lpstr>F1 – основной акустический коррелят признака [ATR], а также подъема:</vt:lpstr>
      <vt:lpstr>Вторичные акустические корреляты признака [ATR]</vt:lpstr>
      <vt:lpstr>Презентация PowerPoint</vt:lpstr>
      <vt:lpstr>Презентация PowerPoint</vt:lpstr>
      <vt:lpstr>Материал для анализа</vt:lpstr>
      <vt:lpstr>/di/ ‘to eat’     /dɪ/ ‘to be called’  </vt:lpstr>
      <vt:lpstr> i [+ATR]        ɪ [-ATR]</vt:lpstr>
      <vt:lpstr> i [+ATR]        ɪ [-ATR]</vt:lpstr>
      <vt:lpstr>/bu/ ‘to break’     /bʊ/ ‘to be drunk’  </vt:lpstr>
      <vt:lpstr> u [+ATR]         ʊ [-ATR]</vt:lpstr>
      <vt:lpstr> u [+ATR]         ʊ [-ATR]</vt:lpstr>
      <vt:lpstr> e [+ATR]         ɛ [-ATR]</vt:lpstr>
      <vt:lpstr> o [+ATR]         ɔ [-ATR]</vt:lpstr>
      <vt:lpstr>i [+ATR]  e [+ATR]  u [+ATR]  o [+ATR]</vt:lpstr>
      <vt:lpstr>i [+ATR]  e [+ATR]  ɪ [-ATR]  ɛ [-ATR] </vt:lpstr>
      <vt:lpstr>Положение корня языка (Tongue Root Position) </vt:lpstr>
      <vt:lpstr>Положение корня языка (Tongue Root Position)</vt:lpstr>
      <vt:lpstr>Результат</vt:lpstr>
      <vt:lpstr>Curve Degree (Cтепень изогнутости языка) </vt:lpstr>
      <vt:lpstr>Curve Degree (Cтепень изогнутости языка)</vt:lpstr>
      <vt:lpstr>Результат</vt:lpstr>
      <vt:lpstr>4. Case-study:  согласные звуки и коартикуляция</vt:lpstr>
      <vt:lpstr>Презентация PowerPoint</vt:lpstr>
      <vt:lpstr>Система консонантизма  тундрового ненецкого языка [Nikolaeva 2014: 19]</vt:lpstr>
      <vt:lpstr>Система вокализма  тундрового ненецкого языка [Nikolaeva 2014: 17]</vt:lpstr>
      <vt:lpstr>Презентация PowerPoint</vt:lpstr>
      <vt:lpstr>Презентация PowerPoint</vt:lpstr>
      <vt:lpstr>#x (+ гласные среднего ряда)   #ŋ (+ гласные среднего ряда) #x (+ ə)   #x (+ a)   #ŋ (+ ə)   #ŋ (+ a) кончик языка ←     → корень языка</vt:lpstr>
      <vt:lpstr>#x (+ гласные переднего ряда)   #ŋ (+ гласные переднего ряда) #x (+ æ)   #x (+ e)    #x (+ /i/ [ɨ])   #x (+ ī) [xʲi:] #ŋ (+ æ)   #ŋ (+ e)    #ŋ (+ /i/ [ɨ])   #ŋ (+ ī) [ŋɨ:] кончик языка ←     → корень языка</vt:lpstr>
      <vt:lpstr>#x (+ гласные заднего ряда)    #ŋ (+ гласные заднего ряда)  #x (+ o)    #x (+ u)    #x (+ ū) #ŋ (+ o)    #ŋ (+ u)    #ŋ (+ ū) кончик языка ←     → корень языка</vt:lpstr>
      <vt:lpstr>#x (+ гласные)     #ŋ (+ гласные) кончик языка ←     → корень языка</vt:lpstr>
      <vt:lpstr>Curve Degree  (Cтепень изогнутости языка)  Curve Position  (Место изгиба языка)</vt:lpstr>
      <vt:lpstr>Степень изогнутости языка : #ŋ_ (+ V)</vt:lpstr>
      <vt:lpstr>Степень изогнутости языка: #x_ (+ V) </vt:lpstr>
      <vt:lpstr>Место изгиба языка : #ŋ_ (+ V) </vt:lpstr>
      <vt:lpstr>Место изгиба языка: #x_ (+ V) </vt:lpstr>
      <vt:lpstr>Литература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Ультразвуковое исследование признака [ATR] в языке акан (ква)</dc:title>
  <dc:creator>Maria Amelina</dc:creator>
  <cp:lastModifiedBy>Maria Amelina</cp:lastModifiedBy>
  <cp:revision>255</cp:revision>
  <dcterms:created xsi:type="dcterms:W3CDTF">2024-03-02T10:41:58Z</dcterms:created>
  <dcterms:modified xsi:type="dcterms:W3CDTF">2024-11-29T09:49:24Z</dcterms:modified>
</cp:coreProperties>
</file>